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6858000" cx="12192000"/>
  <p:notesSz cx="6858000" cy="9144000"/>
  <p:embeddedFontLst>
    <p:embeddedFont>
      <p:font typeface="Roboto"/>
      <p:regular r:id="rId61"/>
      <p:bold r:id="rId62"/>
      <p:italic r:id="rId63"/>
      <p:boldItalic r:id="rId64"/>
    </p:embeddedFont>
    <p:embeddedFont>
      <p:font typeface="Gill Sans"/>
      <p:regular r:id="rId65"/>
      <p:bold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1" roundtripDataSignature="AMtx7mhwyT80OpUnZ+IRqAA02caM6Uxe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DE03D4-B5C7-4AAF-ADD5-E3295296418F}">
  <a:tblStyle styleId="{F3DE03D4-B5C7-4AAF-ADD5-E3295296418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font" Target="fonts/Open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GillSans-bold.fntdata"/><Relationship Id="rId21" Type="http://schemas.openxmlformats.org/officeDocument/2006/relationships/slide" Target="slides/slide16.xml"/><Relationship Id="rId65" Type="http://schemas.openxmlformats.org/officeDocument/2006/relationships/font" Target="fonts/GillSans-regular.fntdata"/><Relationship Id="rId24" Type="http://schemas.openxmlformats.org/officeDocument/2006/relationships/slide" Target="slides/slide19.xml"/><Relationship Id="rId68" Type="http://schemas.openxmlformats.org/officeDocument/2006/relationships/font" Target="fonts/OpenSans-bold.fntdata"/><Relationship Id="rId23" Type="http://schemas.openxmlformats.org/officeDocument/2006/relationships/slide" Target="slides/slide18.xml"/><Relationship Id="rId67" Type="http://schemas.openxmlformats.org/officeDocument/2006/relationships/font" Target="fonts/OpenSans-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UEEFlmxVh94" TargetMode="External"/><Relationship Id="rId3" Type="http://schemas.openxmlformats.org/officeDocument/2006/relationships/hyperlink" Target="https://youtu.be/UEEFlmxVh94" TargetMode="External"/><Relationship Id="rId4" Type="http://schemas.openxmlformats.org/officeDocument/2006/relationships/hyperlink" Target="https://youtu.be/UEEFlmxVh94" TargetMode="External"/><Relationship Id="rId5" Type="http://schemas.openxmlformats.org/officeDocument/2006/relationships/hyperlink" Target="https://youtu.be/UEEFlmxVh94"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ell.com/current-biology/fulltext/S0960-9822(19)31437-X?uuid=uuid%3A1d054b75-359f-4a25-8fc8-709ddf1b7577#fig2" TargetMode="External"/><Relationship Id="rId3" Type="http://schemas.openxmlformats.org/officeDocument/2006/relationships/hyperlink" Target="https://www.cell.com/current-biology/fulltext/S0960-9822(19)31437-X?uuid=uuid%3A1d054b75-359f-4a25-8fc8-709ddf1b7577#fig2" TargetMode="External"/><Relationship Id="rId4" Type="http://schemas.openxmlformats.org/officeDocument/2006/relationships/hyperlink" Target="https://www.cell.com/current-biology/fulltext/S0960-9822(19)31437-X?uuid=uuid%3A1d054b75-359f-4a25-8fc8-709ddf1b7577#fig2" TargetMode="External"/><Relationship Id="rId5" Type="http://schemas.openxmlformats.org/officeDocument/2006/relationships/hyperlink" Target="https://www.cell.com/current-biology/fulltext/S0960-9822(19)31437-X?uuid=uuid%3A1d054b75-359f-4a25-8fc8-709ddf1b7577#fig2"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ell.com/current-biology/fulltext/S0960-9822(19)31437-X?uuid=uuid%3A1d054b75-359f-4a25-8fc8-709ddf1b7577#fig2" TargetMode="External"/><Relationship Id="rId3" Type="http://schemas.openxmlformats.org/officeDocument/2006/relationships/hyperlink" Target="https://www.cell.com/current-biology/fulltext/S0960-9822(19)31437-X?uuid=uuid%3A1d054b75-359f-4a25-8fc8-709ddf1b7577#fig2" TargetMode="External"/><Relationship Id="rId4" Type="http://schemas.openxmlformats.org/officeDocument/2006/relationships/hyperlink" Target="https://www.cell.com/current-biology/fulltext/S0960-9822(19)31437-X?uuid=uuid%3A1d054b75-359f-4a25-8fc8-709ddf1b7577#fig2" TargetMode="External"/><Relationship Id="rId5" Type="http://schemas.openxmlformats.org/officeDocument/2006/relationships/hyperlink" Target="https://www.cell.com/current-biology/fulltext/S0960-9822(19)31437-X?uuid=uuid%3A1d054b75-359f-4a25-8fc8-709ddf1b7577#fig2"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3389/feart.2021.666153"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sintspl3.wgbh.org/en-us/lesson/buac20-il-whatisfeedback/7?as_guest=True"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16/j.acags.2024.100180" TargetMode="External"/><Relationship Id="rId3" Type="http://schemas.openxmlformats.org/officeDocument/2006/relationships/hyperlink" Target="https://doi.org/10.1016/j.acags.2024.100180"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16/j.acags.2024.100180" TargetMode="External"/><Relationship Id="rId3" Type="http://schemas.openxmlformats.org/officeDocument/2006/relationships/hyperlink" Target="https://doi.org/10.1016/j.acags.2024.100180"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16/j.acags.2024.100180" TargetMode="External"/><Relationship Id="rId3" Type="http://schemas.openxmlformats.org/officeDocument/2006/relationships/hyperlink" Target="https://doi.org/10.1016/j.acags.2024.10018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is the impact of mantle theories on surface expression.</a:t>
            </a:r>
            <a:endParaRPr/>
          </a:p>
        </p:txBody>
      </p:sp>
      <p:sp>
        <p:nvSpPr>
          <p:cNvPr id="158" name="Google Shape;15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Palaeomag does not centre mantle features (the mantle reference frame does) but it does interact with them. EG LLSVPs are a contentious feature of some maps and some interpretations.</a:t>
            </a:r>
            <a:endParaRPr/>
          </a:p>
        </p:txBody>
      </p:sp>
      <p:sp>
        <p:nvSpPr>
          <p:cNvPr id="166" name="Google Shape;16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Jason and Tuzo. Antipodal and equatorial. </a:t>
            </a:r>
            <a:endParaRPr/>
          </a:p>
        </p:txBody>
      </p:sp>
      <p:sp>
        <p:nvSpPr>
          <p:cNvPr id="174" name="Google Shape;17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leads to different useages of features of the planet. The palaeomagnetic data and the Mantle feature focus</a:t>
            </a:r>
            <a:endParaRPr/>
          </a:p>
        </p:txBody>
      </p:sp>
      <p:sp>
        <p:nvSpPr>
          <p:cNvPr id="186" name="Google Shape;18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quick way of understanding the difference in conception is this. But why do I want you to use PMRF?</a:t>
            </a:r>
            <a:endParaRPr/>
          </a:p>
        </p:txBody>
      </p:sp>
      <p:sp>
        <p:nvSpPr>
          <p:cNvPr id="193" name="Google Shape;19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quick way of understanding the difference in conception is this</a:t>
            </a:r>
            <a:endParaRPr/>
          </a:p>
        </p:txBody>
      </p:sp>
      <p:sp>
        <p:nvSpPr>
          <p:cNvPr id="202" name="Google Shape;20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u="sng">
                <a:solidFill>
                  <a:schemeClr val="hlink"/>
                </a:solidFill>
                <a:hlinkClick r:id="rId2"/>
              </a:rPr>
              <a:t>This is why. Only palaeomagnetic data captures it.</a:t>
            </a:r>
            <a:endParaRPr/>
          </a:p>
          <a:p>
            <a:pPr indent="0" lvl="0" marL="0" marR="0" rtl="0" algn="l">
              <a:lnSpc>
                <a:spcPct val="100000"/>
              </a:lnSpc>
              <a:spcBef>
                <a:spcPts val="0"/>
              </a:spcBef>
              <a:spcAft>
                <a:spcPts val="0"/>
              </a:spcAft>
              <a:buClr>
                <a:schemeClr val="dk1"/>
              </a:buClr>
              <a:buSzPts val="1200"/>
              <a:buFont typeface="Calibri"/>
              <a:buNone/>
            </a:pPr>
            <a:r>
              <a:rPr lang="en-US" u="sng">
                <a:solidFill>
                  <a:schemeClr val="hlink"/>
                </a:solidFill>
                <a:hlinkClick r:id="rId3"/>
              </a:rPr>
              <a:t>But there are real impacts for palaeontologists. There is currently only one reference frame we can use for deep time and I shall tell you why. TPW. </a:t>
            </a:r>
            <a:endParaRPr/>
          </a:p>
          <a:p>
            <a:pPr indent="0" lvl="0" marL="0" marR="0" rtl="0" algn="l">
              <a:lnSpc>
                <a:spcPct val="100000"/>
              </a:lnSpc>
              <a:spcBef>
                <a:spcPts val="0"/>
              </a:spcBef>
              <a:spcAft>
                <a:spcPts val="0"/>
              </a:spcAft>
              <a:buClr>
                <a:schemeClr val="dk1"/>
              </a:buClr>
              <a:buSzPts val="1200"/>
              <a:buFont typeface="Calibri"/>
              <a:buNone/>
            </a:pPr>
            <a:r>
              <a:t/>
            </a:r>
            <a:endParaRPr u="sng">
              <a:solidFill>
                <a:schemeClr val="hlink"/>
              </a:solidFill>
              <a:hlinkClick r:id="rId4"/>
            </a:endParaRPr>
          </a:p>
          <a:p>
            <a:pPr indent="0" lvl="0" marL="0" marR="0" rtl="0" algn="l">
              <a:lnSpc>
                <a:spcPct val="100000"/>
              </a:lnSpc>
              <a:spcBef>
                <a:spcPts val="0"/>
              </a:spcBef>
              <a:spcAft>
                <a:spcPts val="0"/>
              </a:spcAft>
              <a:buClr>
                <a:schemeClr val="dk1"/>
              </a:buClr>
              <a:buSzPts val="1200"/>
              <a:buFont typeface="Calibri"/>
              <a:buNone/>
            </a:pPr>
            <a:r>
              <a:rPr lang="en-US" u="sng">
                <a:solidFill>
                  <a:schemeClr val="hlink"/>
                </a:solidFill>
                <a:hlinkClick r:id="rId5"/>
              </a:rPr>
              <a:t>https://youtu.be/UEEFlmxVh94</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Break. ☺</a:t>
            </a:r>
            <a:endParaRPr/>
          </a:p>
        </p:txBody>
      </p:sp>
      <p:sp>
        <p:nvSpPr>
          <p:cNvPr id="211" name="Google Shape;21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APW is earth relative.</a:t>
            </a:r>
            <a:endParaRPr/>
          </a:p>
          <a:p>
            <a:pPr indent="0" lvl="0" marL="0" rtl="0" algn="l">
              <a:spcBef>
                <a:spcPts val="0"/>
              </a:spcBef>
              <a:spcAft>
                <a:spcPts val="0"/>
              </a:spcAft>
              <a:buNone/>
            </a:pPr>
            <a:r>
              <a:rPr lang="en-US"/>
              <a:t>TPW corrected for earths situation in the cosmos</a:t>
            </a:r>
            <a:endParaRPr/>
          </a:p>
          <a:p>
            <a:pPr indent="0" lvl="0" marL="0" rtl="0" algn="l">
              <a:spcBef>
                <a:spcPts val="0"/>
              </a:spcBef>
              <a:spcAft>
                <a:spcPts val="0"/>
              </a:spcAft>
              <a:buNone/>
            </a:pPr>
            <a:r>
              <a:t/>
            </a:r>
            <a:endParaRPr/>
          </a:p>
        </p:txBody>
      </p:sp>
      <p:sp>
        <p:nvSpPr>
          <p:cNvPr id="219" name="Google Shape;21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arrangement is the same. The latitudes are very different.</a:t>
            </a:r>
            <a:endParaRPr/>
          </a:p>
        </p:txBody>
      </p:sp>
      <p:sp>
        <p:nvSpPr>
          <p:cNvPr id="242" name="Google Shape;24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E2E2E"/>
                </a:solidFill>
                <a:latin typeface="Arial"/>
                <a:ea typeface="Arial"/>
                <a:cs typeface="Arial"/>
                <a:sym typeface="Arial"/>
              </a:rPr>
              <a:t>Comparison of plate motions assuming a fixed hotspot framework indicates that TPW has amounted to about 12° since the Early Tertiary. Because TPW affects equally all calculated poles of a given age in the same way, however, it does not usually influence relative plate motions deduced from APW paths.</a:t>
            </a:r>
            <a:endParaRPr/>
          </a:p>
        </p:txBody>
      </p:sp>
      <p:sp>
        <p:nvSpPr>
          <p:cNvPr id="249" name="Google Shape;24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E2E2E"/>
                </a:solidFill>
                <a:latin typeface="Arial"/>
                <a:ea typeface="Arial"/>
                <a:cs typeface="Arial"/>
                <a:sym typeface="Arial"/>
              </a:rPr>
              <a:t>Comparison of plate motions assuming a fixed hotspot framework indicates that TPW has amounted to about 12° since the Early Tertiary. Because TPW affects equally all calculated poles of a given age in the same way, however, it does not usually influence relative plate motions deduced from APW paths.</a:t>
            </a:r>
            <a:endParaRPr/>
          </a:p>
        </p:txBody>
      </p:sp>
      <p:sp>
        <p:nvSpPr>
          <p:cNvPr id="257" name="Google Shape;25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747474"/>
                </a:solidFill>
                <a:latin typeface="Open Sans"/>
                <a:ea typeface="Open Sans"/>
                <a:cs typeface="Open Sans"/>
                <a:sym typeface="Open Sans"/>
              </a:rPr>
              <a:t>Mantle reference frames use mantle features such as upwellings and subducted slabs as an absolute reference to plate motion. These reference frames do not always reflect the true position of past continents as they neglect true polar wander. This is shown in the figure with the implied spin axis of the Earth in a mantle frame actually in a different place in the paleomagnetic frame due to a shifting of the plate-mantle system relative to the core. Image by Rachel O’Brien and based on Conrad et al, 2013.</a:t>
            </a:r>
            <a:endParaRPr/>
          </a:p>
        </p:txBody>
      </p:sp>
      <p:sp>
        <p:nvSpPr>
          <p:cNvPr id="279" name="Google Shape;27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 hopeless! Lets get going!</a:t>
            </a:r>
            <a:endParaRPr/>
          </a:p>
        </p:txBody>
      </p:sp>
      <p:sp>
        <p:nvSpPr>
          <p:cNvPr id="292" name="Google Shape;29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Full plate reconstruction. Dynamic and animated.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Merdith et al 2021.</a:t>
            </a:r>
            <a:endParaRPr/>
          </a:p>
        </p:txBody>
      </p:sp>
      <p:sp>
        <p:nvSpPr>
          <p:cNvPr id="106" name="Google Shape;10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d2830f26d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31d2830f26d_1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31d2830f26d_1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Many of use are comfortable with multiple types of age. Some of us may even work within regional chronostratigraphy over the international one.  On this the developers and us agree. </a:t>
            </a:r>
            <a:endParaRPr/>
          </a:p>
        </p:txBody>
      </p:sp>
      <p:sp>
        <p:nvSpPr>
          <p:cNvPr id="332" name="Google Shape;33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We are map users. Our research questions are different to the developers and often are not catered for in the application design (thank you RGplates).</a:t>
            </a:r>
            <a:endParaRPr/>
          </a:p>
          <a:p>
            <a:pPr indent="0" lvl="0" marL="0" rtl="0" algn="l">
              <a:spcBef>
                <a:spcPts val="0"/>
              </a:spcBef>
              <a:spcAft>
                <a:spcPts val="0"/>
              </a:spcAft>
              <a:buNone/>
            </a:pPr>
            <a:r>
              <a:rPr lang="en-US" u="sng">
                <a:solidFill>
                  <a:schemeClr val="hlink"/>
                </a:solidFill>
                <a:hlinkClick r:id="rId3"/>
              </a:rPr>
              <a:t>We are used to time averaging. We make many choices about ranges and distribution (temporal and spatial) that impact our process and results. When asking questions about this we need to consider how well our data fits a map and what impact the map itself could have on our results.</a:t>
            </a:r>
            <a:endParaRPr/>
          </a:p>
          <a:p>
            <a:pPr indent="0" lvl="0" marL="0" rtl="0" algn="l">
              <a:spcBef>
                <a:spcPts val="0"/>
              </a:spcBef>
              <a:spcAft>
                <a:spcPts val="0"/>
              </a:spcAft>
              <a:buNone/>
            </a:pPr>
            <a:r>
              <a:rPr lang="en-US" u="sng">
                <a:solidFill>
                  <a:schemeClr val="hlink"/>
                </a:solidFill>
                <a:hlinkClick r:id="rId4"/>
              </a:rPr>
              <a:t> </a:t>
            </a:r>
            <a:endParaRPr/>
          </a:p>
          <a:p>
            <a:pPr indent="0" lvl="0" marL="0" rtl="0" algn="l">
              <a:spcBef>
                <a:spcPts val="0"/>
              </a:spcBef>
              <a:spcAft>
                <a:spcPts val="0"/>
              </a:spcAft>
              <a:buNone/>
            </a:pPr>
            <a:r>
              <a:rPr lang="en-US" u="sng">
                <a:solidFill>
                  <a:schemeClr val="hlink"/>
                </a:solidFill>
                <a:hlinkClick r:id="rId5"/>
              </a:rPr>
              <a:t>Marine Biodiversity and Geographic Distributions Are Independent on Large Scales: Current Biology</a:t>
            </a:r>
            <a:endParaRPr/>
          </a:p>
        </p:txBody>
      </p:sp>
      <p:sp>
        <p:nvSpPr>
          <p:cNvPr id="339" name="Google Shape;33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d2830f26d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31d2830f26d_1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We are map users. Our research questions are different to the developers and often are not catered for in the application design (thank you RGplates).</a:t>
            </a:r>
            <a:endParaRPr/>
          </a:p>
          <a:p>
            <a:pPr indent="0" lvl="0" marL="0" rtl="0" algn="l">
              <a:spcBef>
                <a:spcPts val="0"/>
              </a:spcBef>
              <a:spcAft>
                <a:spcPts val="0"/>
              </a:spcAft>
              <a:buNone/>
            </a:pPr>
            <a:r>
              <a:rPr lang="en-US" u="sng">
                <a:solidFill>
                  <a:schemeClr val="hlink"/>
                </a:solidFill>
                <a:hlinkClick r:id="rId3"/>
              </a:rPr>
              <a:t>We are used to time averaging. We make many choices about ranges and distribution (temporal and spatial) that impact our process and results. When asking questions about this we need to consider how well our data fits a map and what impact the map itself could have on our results.</a:t>
            </a:r>
            <a:endParaRPr/>
          </a:p>
          <a:p>
            <a:pPr indent="0" lvl="0" marL="0" rtl="0" algn="l">
              <a:spcBef>
                <a:spcPts val="0"/>
              </a:spcBef>
              <a:spcAft>
                <a:spcPts val="0"/>
              </a:spcAft>
              <a:buNone/>
            </a:pPr>
            <a:r>
              <a:rPr lang="en-US" u="sng">
                <a:solidFill>
                  <a:schemeClr val="hlink"/>
                </a:solidFill>
                <a:hlinkClick r:id="rId4"/>
              </a:rPr>
              <a:t> </a:t>
            </a:r>
            <a:endParaRPr/>
          </a:p>
          <a:p>
            <a:pPr indent="0" lvl="0" marL="0" rtl="0" algn="l">
              <a:spcBef>
                <a:spcPts val="0"/>
              </a:spcBef>
              <a:spcAft>
                <a:spcPts val="0"/>
              </a:spcAft>
              <a:buNone/>
            </a:pPr>
            <a:r>
              <a:rPr lang="en-US" u="sng">
                <a:solidFill>
                  <a:schemeClr val="hlink"/>
                </a:solidFill>
                <a:hlinkClick r:id="rId5"/>
              </a:rPr>
              <a:t>Marine Biodiversity and Geographic Distributions Are Independent on Large Scales: Current Biology</a:t>
            </a:r>
            <a:endParaRPr/>
          </a:p>
        </p:txBody>
      </p:sp>
      <p:sp>
        <p:nvSpPr>
          <p:cNvPr id="348" name="Google Shape;348;g31d2830f26d_1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But the maps are often incompatible. There are often few data. The developers themselves bin their data to create their maps. How we treat binning and and its interaction with plate-duration</a:t>
            </a:r>
            <a:endParaRPr/>
          </a:p>
        </p:txBody>
      </p:sp>
      <p:sp>
        <p:nvSpPr>
          <p:cNvPr id="357" name="Google Shape;35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few data (as we saw) so reconstructed target ages are interpolated and rely on the developers decisions about geophysical, geodynamic, kinematic processes. They do not map every year. Often they map every 5-10 million and the rest are interpolated. The developers provide Gplates for us to use, it is a great resources, but most o the functionality of the program isn’t useful for us and so we must integrated our own resources (thank you RGPlates)/ </a:t>
            </a:r>
            <a:endParaRPr/>
          </a:p>
        </p:txBody>
      </p:sp>
      <p:sp>
        <p:nvSpPr>
          <p:cNvPr id="365" name="Google Shape;36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These decisions lead to increasing differences in the reconstructions as the ‘target ages’ increase. </a:t>
            </a:r>
            <a:endParaRPr/>
          </a:p>
        </p:txBody>
      </p:sp>
      <p:sp>
        <p:nvSpPr>
          <p:cNvPr id="374" name="Google Shape;37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82828"/>
                </a:solidFill>
                <a:latin typeface="Arial"/>
                <a:ea typeface="Arial"/>
                <a:cs typeface="Arial"/>
                <a:sym typeface="Arial"/>
              </a:rPr>
              <a:t> </a:t>
            </a:r>
            <a:r>
              <a:rPr b="0" i="0" lang="en-US" u="sng" strike="noStrike">
                <a:solidFill>
                  <a:schemeClr val="hlink"/>
                </a:solidFill>
                <a:latin typeface="Arial"/>
                <a:ea typeface="Arial"/>
                <a:cs typeface="Arial"/>
                <a:sym typeface="Arial"/>
                <a:hlinkClick r:id="rId2"/>
              </a:rPr>
              <a:t>https://doi.org/10.3389/feart.2021.666153</a:t>
            </a:r>
            <a:r>
              <a:rPr b="0" i="0" lang="en-US" u="none" strike="noStrike">
                <a:latin typeface="Arial"/>
                <a:ea typeface="Arial"/>
                <a:cs typeface="Arial"/>
                <a:sym typeface="Arial"/>
              </a:rPr>
              <a:t> All models start with the modern and work backwards. Consequently, the younger ages are given priority in the models. With in creasing age the oceanic plates are lost to tectonic processes and are replated (if they are) with synthetic plates. Deformation, stretching are not included in any model at this point which is why the modern continental coastlines/terranes  (variable depending on scale) are observed even in the oldest reconstructed ages. </a:t>
            </a:r>
            <a:endParaRPr/>
          </a:p>
        </p:txBody>
      </p:sp>
      <p:sp>
        <p:nvSpPr>
          <p:cNvPr id="383" name="Google Shape;38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mantle processes and interaction with the core. There are many layers to GPM development and many questions those interested in earth history are invested in working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https://youtu.be/swGDLBOCqBg</a:t>
            </a:r>
            <a:endParaRPr/>
          </a:p>
        </p:txBody>
      </p:sp>
      <p:sp>
        <p:nvSpPr>
          <p:cNvPr id="113" name="Google Shape;11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d2830f26d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31d2830f26d_1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31d2830f26d_1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Image location:</a:t>
            </a:r>
            <a:r>
              <a:rPr lang="en-US"/>
              <a:t> https://lsintspl3.wgbh.org/en-us/lesson/buac20-il-whatisfeedback/7?as_guest=True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Introducing dependent layers of Earth. </a:t>
            </a:r>
            <a:endParaRPr/>
          </a:p>
        </p:txBody>
      </p:sp>
      <p:sp>
        <p:nvSpPr>
          <p:cNvPr id="414" name="Google Shape;41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significant changes in the climate models. The climate models are a series of analyses and data treatments that produce climate curves under different assumptions. They rely on degassing, weathering (silicate in particular), and tectonic activity in addition to other data information.</a:t>
            </a:r>
            <a:endParaRPr/>
          </a:p>
        </p:txBody>
      </p:sp>
      <p:sp>
        <p:nvSpPr>
          <p:cNvPr id="423" name="Google Shape;42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1d2830f26d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31d2830f26d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reconstructions are available for any point in the past within the model's temporal range.</a:t>
            </a:r>
            <a:endParaRPr/>
          </a:p>
          <a:p>
            <a:pPr indent="0" lvl="0" marL="0" rtl="0" algn="l">
              <a:spcBef>
                <a:spcPts val="0"/>
              </a:spcBef>
              <a:spcAft>
                <a:spcPts val="0"/>
              </a:spcAft>
              <a:buNone/>
            </a:pPr>
            <a:r>
              <a:t/>
            </a:r>
            <a:endParaRPr b="0" i="0" u="sng" strike="noStrike">
              <a:solidFill>
                <a:srgbClr val="0563C1"/>
              </a:solidFill>
              <a:latin typeface="Arial"/>
              <a:ea typeface="Arial"/>
              <a:cs typeface="Arial"/>
              <a:sym typeface="Arial"/>
              <a:hlinkClick r:id="rId2">
                <a:extLst>
                  <a:ext uri="{A12FA001-AC4F-418D-AE19-62706E023703}">
                    <ahyp:hlinkClr val="tx"/>
                  </a:ext>
                </a:extLst>
              </a:hlinkClick>
            </a:endParaRPr>
          </a:p>
          <a:p>
            <a:pPr indent="0" lvl="0" marL="0" rtl="0" algn="l">
              <a:spcBef>
                <a:spcPts val="0"/>
              </a:spcBef>
              <a:spcAft>
                <a:spcPts val="0"/>
              </a:spcAft>
              <a:buNone/>
            </a:pPr>
            <a:r>
              <a:rPr b="0" i="0" lang="en-US" u="sng" strike="noStrike">
                <a:solidFill>
                  <a:srgbClr val="0563C1"/>
                </a:solidFill>
                <a:latin typeface="Arial"/>
                <a:ea typeface="Arial"/>
                <a:cs typeface="Arial"/>
                <a:sym typeface="Arial"/>
                <a:hlinkClick r:id="rId3">
                  <a:extLst>
                    <a:ext uri="{A12FA001-AC4F-418D-AE19-62706E023703}">
                      <ahyp:hlinkClr val="tx"/>
                    </a:ext>
                  </a:extLst>
                </a:hlinkClick>
              </a:rPr>
              <a:t>https://doi.org/10.1016/j.acags.2024.100180</a:t>
            </a:r>
            <a:endParaRPr/>
          </a:p>
        </p:txBody>
      </p:sp>
      <p:sp>
        <p:nvSpPr>
          <p:cNvPr id="438" name="Google Shape;438;g31d2830f26d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DEMs and everything moving up are derived products from the GPM. The GPM will impact the outcome. </a:t>
            </a:r>
            <a:r>
              <a:rPr lang="en-US">
                <a:solidFill>
                  <a:srgbClr val="181817"/>
                </a:solidFill>
                <a:highlight>
                  <a:srgbClr val="FFFFFF"/>
                </a:highlight>
                <a:latin typeface="Roboto"/>
                <a:ea typeface="Roboto"/>
                <a:cs typeface="Roboto"/>
                <a:sym typeface="Roboto"/>
              </a:rPr>
              <a:t>MARKWICK, P.J. (2019) ‘Palaeogeography in exploration’, </a:t>
            </a:r>
            <a:r>
              <a:rPr i="1" lang="en-US">
                <a:solidFill>
                  <a:srgbClr val="181817"/>
                </a:solidFill>
                <a:highlight>
                  <a:srgbClr val="FFFFFF"/>
                </a:highlight>
                <a:latin typeface="Roboto"/>
                <a:ea typeface="Roboto"/>
                <a:cs typeface="Roboto"/>
                <a:sym typeface="Roboto"/>
              </a:rPr>
              <a:t>Geological Magazine</a:t>
            </a:r>
            <a:r>
              <a:rPr lang="en-US">
                <a:solidFill>
                  <a:srgbClr val="181817"/>
                </a:solidFill>
                <a:highlight>
                  <a:srgbClr val="FFFFFF"/>
                </a:highlight>
                <a:latin typeface="Roboto"/>
                <a:ea typeface="Roboto"/>
                <a:cs typeface="Roboto"/>
                <a:sym typeface="Roboto"/>
              </a:rPr>
              <a:t>, 156(2), pp. 366–407. doi:10.1017/S0016756818000468.</a:t>
            </a:r>
            <a:endParaRPr/>
          </a:p>
        </p:txBody>
      </p:sp>
      <p:sp>
        <p:nvSpPr>
          <p:cNvPr id="446" name="Google Shape;44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1d2830f26d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g31d2830f26d_1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Model reconstructions are available for any point in the past within the model's temporal range.</a:t>
            </a:r>
            <a:endParaRPr/>
          </a:p>
          <a:p>
            <a:pPr indent="0" lvl="0" marL="0" rtl="0" algn="l">
              <a:spcBef>
                <a:spcPts val="0"/>
              </a:spcBef>
              <a:spcAft>
                <a:spcPts val="0"/>
              </a:spcAft>
              <a:buNone/>
            </a:pPr>
            <a:r>
              <a:t/>
            </a:r>
            <a:endParaRPr b="0" i="0" u="sng" strike="noStrike">
              <a:solidFill>
                <a:srgbClr val="0563C1"/>
              </a:solidFill>
              <a:latin typeface="Arial"/>
              <a:ea typeface="Arial"/>
              <a:cs typeface="Arial"/>
              <a:sym typeface="Arial"/>
              <a:hlinkClick r:id="rId2">
                <a:extLst>
                  <a:ext uri="{A12FA001-AC4F-418D-AE19-62706E023703}">
                    <ahyp:hlinkClr val="tx"/>
                  </a:ext>
                </a:extLst>
              </a:hlinkClick>
            </a:endParaRPr>
          </a:p>
          <a:p>
            <a:pPr indent="0" lvl="0" marL="0" rtl="0" algn="l">
              <a:spcBef>
                <a:spcPts val="0"/>
              </a:spcBef>
              <a:spcAft>
                <a:spcPts val="0"/>
              </a:spcAft>
              <a:buNone/>
            </a:pPr>
            <a:r>
              <a:rPr b="0" i="0" lang="en-US" u="sng" strike="noStrike">
                <a:solidFill>
                  <a:srgbClr val="0563C1"/>
                </a:solidFill>
                <a:latin typeface="Arial"/>
                <a:ea typeface="Arial"/>
                <a:cs typeface="Arial"/>
                <a:sym typeface="Arial"/>
                <a:hlinkClick r:id="rId3">
                  <a:extLst>
                    <a:ext uri="{A12FA001-AC4F-418D-AE19-62706E023703}">
                      <ahyp:hlinkClr val="tx"/>
                    </a:ext>
                  </a:extLst>
                </a:hlinkClick>
              </a:rPr>
              <a:t>https://doi.org/10.1016/j.acags.2024.100180</a:t>
            </a:r>
            <a:endParaRPr/>
          </a:p>
        </p:txBody>
      </p:sp>
      <p:sp>
        <p:nvSpPr>
          <p:cNvPr id="457" name="Google Shape;457;g31d2830f26d_1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an application for comparing climate models under different conditions, and against different base maps.</a:t>
            </a:r>
            <a:endParaRPr/>
          </a:p>
          <a:p>
            <a:pPr indent="0" lvl="0" marL="0" rtl="0" algn="l">
              <a:spcBef>
                <a:spcPts val="0"/>
              </a:spcBef>
              <a:spcAft>
                <a:spcPts val="0"/>
              </a:spcAft>
              <a:buNone/>
            </a:pPr>
            <a:r>
              <a:t/>
            </a:r>
            <a:endParaRPr b="0" i="0" u="sng" strike="noStrike">
              <a:solidFill>
                <a:srgbClr val="0563C1"/>
              </a:solidFill>
              <a:latin typeface="Arial"/>
              <a:ea typeface="Arial"/>
              <a:cs typeface="Arial"/>
              <a:sym typeface="Arial"/>
              <a:hlinkClick r:id="rId2">
                <a:extLst>
                  <a:ext uri="{A12FA001-AC4F-418D-AE19-62706E023703}">
                    <ahyp:hlinkClr val="tx"/>
                  </a:ext>
                </a:extLst>
              </a:hlinkClick>
            </a:endParaRPr>
          </a:p>
          <a:p>
            <a:pPr indent="0" lvl="0" marL="0" rtl="0" algn="l">
              <a:spcBef>
                <a:spcPts val="0"/>
              </a:spcBef>
              <a:spcAft>
                <a:spcPts val="0"/>
              </a:spcAft>
              <a:buNone/>
            </a:pPr>
            <a:r>
              <a:rPr b="0" i="0" lang="en-US" u="sng" strike="noStrike">
                <a:solidFill>
                  <a:srgbClr val="0563C1"/>
                </a:solidFill>
                <a:latin typeface="Arial"/>
                <a:ea typeface="Arial"/>
                <a:cs typeface="Arial"/>
                <a:sym typeface="Arial"/>
                <a:hlinkClick r:id="rId3">
                  <a:extLst>
                    <a:ext uri="{A12FA001-AC4F-418D-AE19-62706E023703}">
                      <ahyp:hlinkClr val="tx"/>
                    </a:ext>
                  </a:extLst>
                </a:hlinkClick>
              </a:rPr>
              <a:t>https://doi.org/10.1016/j.acags.2024.100180</a:t>
            </a:r>
            <a:endParaRPr/>
          </a:p>
        </p:txBody>
      </p:sp>
      <p:sp>
        <p:nvSpPr>
          <p:cNvPr id="465" name="Google Shape;46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mas are extremely variable. There are lots of reason why.</a:t>
            </a:r>
            <a:endParaRPr/>
          </a:p>
        </p:txBody>
      </p:sp>
      <p:sp>
        <p:nvSpPr>
          <p:cNvPr id="120" name="Google Shape;12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d2830f26d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31d2830f26d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mas are extremely variable. There are lots of reason why.</a:t>
            </a:r>
            <a:endParaRPr/>
          </a:p>
        </p:txBody>
      </p:sp>
      <p:sp>
        <p:nvSpPr>
          <p:cNvPr id="128" name="Google Shape;128;g31d2830f26d_1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of them is data availability.</a:t>
            </a:r>
            <a:endParaRPr/>
          </a:p>
        </p:txBody>
      </p:sp>
      <p:sp>
        <p:nvSpPr>
          <p:cNvPr id="137" name="Google Shape;1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From Palaeopoles we get relative motions. They are made in relation to GAD, the Geocentric Axial Dipole. </a:t>
            </a:r>
            <a:endParaRPr/>
          </a:p>
        </p:txBody>
      </p:sp>
      <p:sp>
        <p:nvSpPr>
          <p:cNvPr id="145" name="Google Shape;14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6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4"/>
          <p:cNvSpPr/>
          <p:nvPr>
            <p:ph idx="2" type="pic"/>
          </p:nvPr>
        </p:nvSpPr>
        <p:spPr>
          <a:xfrm>
            <a:off x="5183188" y="987425"/>
            <a:ext cx="6172200" cy="4873625"/>
          </a:xfrm>
          <a:prstGeom prst="rect">
            <a:avLst/>
          </a:prstGeom>
          <a:noFill/>
          <a:ln>
            <a:noFill/>
          </a:ln>
        </p:spPr>
      </p:sp>
      <p:sp>
        <p:nvSpPr>
          <p:cNvPr id="68" name="Google Shape;68;p6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Open Sans"/>
              <a:buNone/>
              <a:defRPr b="0" i="0" sz="44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12" name="Google Shape;1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3" name="Google Shape;1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4" name="Google Shape;1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Open Sans"/>
                <a:ea typeface="Open Sans"/>
                <a:cs typeface="Open Sans"/>
                <a:sym typeface="Open Sans"/>
              </a:defRPr>
            </a:lvl1pPr>
            <a:lvl2pPr indent="0" lvl="1" marL="0" marR="0" rtl="0" algn="r">
              <a:spcBef>
                <a:spcPts val="0"/>
              </a:spcBef>
              <a:buNone/>
              <a:defRPr b="0" i="0" sz="1200" u="none" cap="none" strike="noStrike">
                <a:solidFill>
                  <a:srgbClr val="888888"/>
                </a:solidFill>
                <a:latin typeface="Open Sans"/>
                <a:ea typeface="Open Sans"/>
                <a:cs typeface="Open Sans"/>
                <a:sym typeface="Open Sans"/>
              </a:defRPr>
            </a:lvl2pPr>
            <a:lvl3pPr indent="0" lvl="2" marL="0" marR="0" rtl="0" algn="r">
              <a:spcBef>
                <a:spcPts val="0"/>
              </a:spcBef>
              <a:buNone/>
              <a:defRPr b="0" i="0" sz="1200" u="none" cap="none" strike="noStrike">
                <a:solidFill>
                  <a:srgbClr val="888888"/>
                </a:solidFill>
                <a:latin typeface="Open Sans"/>
                <a:ea typeface="Open Sans"/>
                <a:cs typeface="Open Sans"/>
                <a:sym typeface="Open Sans"/>
              </a:defRPr>
            </a:lvl3pPr>
            <a:lvl4pPr indent="0" lvl="3" marL="0" marR="0" rtl="0" algn="r">
              <a:spcBef>
                <a:spcPts val="0"/>
              </a:spcBef>
              <a:buNone/>
              <a:defRPr b="0" i="0" sz="1200" u="none" cap="none" strike="noStrike">
                <a:solidFill>
                  <a:srgbClr val="888888"/>
                </a:solidFill>
                <a:latin typeface="Open Sans"/>
                <a:ea typeface="Open Sans"/>
                <a:cs typeface="Open Sans"/>
                <a:sym typeface="Open Sans"/>
              </a:defRPr>
            </a:lvl4pPr>
            <a:lvl5pPr indent="0" lvl="4" marL="0" marR="0" rtl="0" algn="r">
              <a:spcBef>
                <a:spcPts val="0"/>
              </a:spcBef>
              <a:buNone/>
              <a:defRPr b="0" i="0" sz="1200" u="none" cap="none" strike="noStrike">
                <a:solidFill>
                  <a:srgbClr val="888888"/>
                </a:solidFill>
                <a:latin typeface="Open Sans"/>
                <a:ea typeface="Open Sans"/>
                <a:cs typeface="Open Sans"/>
                <a:sym typeface="Open Sans"/>
              </a:defRPr>
            </a:lvl5pPr>
            <a:lvl6pPr indent="0" lvl="5" marL="0" marR="0" rtl="0" algn="r">
              <a:spcBef>
                <a:spcPts val="0"/>
              </a:spcBef>
              <a:buNone/>
              <a:defRPr b="0" i="0" sz="1200" u="none" cap="none" strike="noStrike">
                <a:solidFill>
                  <a:srgbClr val="888888"/>
                </a:solidFill>
                <a:latin typeface="Open Sans"/>
                <a:ea typeface="Open Sans"/>
                <a:cs typeface="Open Sans"/>
                <a:sym typeface="Open Sans"/>
              </a:defRPr>
            </a:lvl6pPr>
            <a:lvl7pPr indent="0" lvl="6" marL="0" marR="0" rtl="0" algn="r">
              <a:spcBef>
                <a:spcPts val="0"/>
              </a:spcBef>
              <a:buNone/>
              <a:defRPr b="0" i="0" sz="1200" u="none" cap="none" strike="noStrike">
                <a:solidFill>
                  <a:srgbClr val="888888"/>
                </a:solidFill>
                <a:latin typeface="Open Sans"/>
                <a:ea typeface="Open Sans"/>
                <a:cs typeface="Open Sans"/>
                <a:sym typeface="Open Sans"/>
              </a:defRPr>
            </a:lvl7pPr>
            <a:lvl8pPr indent="0" lvl="7" marL="0" marR="0" rtl="0" algn="r">
              <a:spcBef>
                <a:spcPts val="0"/>
              </a:spcBef>
              <a:buNone/>
              <a:defRPr b="0" i="0" sz="1200" u="none" cap="none" strike="noStrike">
                <a:solidFill>
                  <a:srgbClr val="888888"/>
                </a:solidFill>
                <a:latin typeface="Open Sans"/>
                <a:ea typeface="Open Sans"/>
                <a:cs typeface="Open Sans"/>
                <a:sym typeface="Open Sans"/>
              </a:defRPr>
            </a:lvl8pPr>
            <a:lvl9pPr indent="0" lvl="8" marL="0" marR="0" rtl="0" algn="r">
              <a:spcBef>
                <a:spcPts val="0"/>
              </a:spcBef>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gi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youtu.be/UEEFlmxVh94" TargetMode="External"/><Relationship Id="rId4" Type="http://schemas.openxmlformats.org/officeDocument/2006/relationships/hyperlink" Target="http://www.youtube.com/watch?v=UEEFlmxVh94" TargetMode="External"/><Relationship Id="rId5"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hyperlink" Target="https://tinyurl.com/palaeogeography2024palas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youtube.com/watch?v=f6bWbDl2ItM"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jp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jp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jp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youtube.com/watch?v=swGDLBOCqBg" TargetMode="Externa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hyperlink" Target="https://tinyurl.com/palaeogeography2024palas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gif"/><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39.jpg"/><Relationship Id="rId6" Type="http://schemas.openxmlformats.org/officeDocument/2006/relationships/image" Target="../media/image38.png"/><Relationship Id="rId7" Type="http://schemas.openxmlformats.org/officeDocument/2006/relationships/image" Target="../media/image40.png"/><Relationship Id="rId8"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0.png"/><Relationship Id="rId4" Type="http://schemas.openxmlformats.org/officeDocument/2006/relationships/hyperlink" Target="https://tinyurl.com/palaeogeography2024pala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g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GPlates" id="88" name="Google Shape;88;p1"/>
          <p:cNvPicPr preferRelativeResize="0"/>
          <p:nvPr/>
        </p:nvPicPr>
        <p:blipFill rotWithShape="1">
          <a:blip r:embed="rId3">
            <a:alphaModFix/>
          </a:blip>
          <a:srcRect b="0" l="0" r="0" t="0"/>
          <a:stretch/>
        </p:blipFill>
        <p:spPr>
          <a:xfrm>
            <a:off x="2667000" y="0"/>
            <a:ext cx="6858000" cy="6858000"/>
          </a:xfrm>
          <a:prstGeom prst="rect">
            <a:avLst/>
          </a:prstGeom>
          <a:noFill/>
          <a:ln>
            <a:noFill/>
          </a:ln>
        </p:spPr>
      </p:pic>
      <p:sp>
        <p:nvSpPr>
          <p:cNvPr id="89" name="Google Shape;89;p1"/>
          <p:cNvSpPr txBox="1"/>
          <p:nvPr>
            <p:ph type="ctrTitle"/>
          </p:nvPr>
        </p:nvSpPr>
        <p:spPr>
          <a:xfrm>
            <a:off x="1524000" y="2390273"/>
            <a:ext cx="9144000" cy="1119689"/>
          </a:xfrm>
          <a:prstGeom prst="rect">
            <a:avLst/>
          </a:prstGeom>
          <a:solidFill>
            <a:srgbClr val="D5DBE5"/>
          </a:solid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F3864"/>
              </a:buClr>
              <a:buSzPts val="6000"/>
              <a:buFont typeface="Open Sans"/>
              <a:buNone/>
            </a:pPr>
            <a:r>
              <a:rPr b="1" lang="en-US">
                <a:solidFill>
                  <a:srgbClr val="1F3864"/>
                </a:solidFill>
                <a:latin typeface="Open Sans"/>
                <a:ea typeface="Open Sans"/>
                <a:cs typeface="Open Sans"/>
                <a:sym typeface="Open Sans"/>
              </a:rPr>
              <a:t>GPlates</a:t>
            </a:r>
            <a:endParaRPr b="1">
              <a:solidFill>
                <a:srgbClr val="1F3864"/>
              </a:solidFill>
              <a:latin typeface="Open Sans"/>
              <a:ea typeface="Open Sans"/>
              <a:cs typeface="Open Sans"/>
              <a:sym typeface="Open Sans"/>
            </a:endParaRPr>
          </a:p>
        </p:txBody>
      </p:sp>
      <p:sp>
        <p:nvSpPr>
          <p:cNvPr id="90" name="Google Shape;90;p1"/>
          <p:cNvSpPr txBox="1"/>
          <p:nvPr>
            <p:ph idx="1" type="subTitle"/>
          </p:nvPr>
        </p:nvSpPr>
        <p:spPr>
          <a:xfrm>
            <a:off x="1524000" y="3602038"/>
            <a:ext cx="9144000" cy="376404"/>
          </a:xfrm>
          <a:prstGeom prst="rect">
            <a:avLst/>
          </a:prstGeom>
          <a:solidFill>
            <a:srgbClr val="2F5496"/>
          </a:solidFill>
          <a:ln>
            <a:noFill/>
          </a:ln>
        </p:spPr>
        <p:txBody>
          <a:bodyPr anchorCtr="0" anchor="t" bIns="45700" lIns="91425" spcFirstLastPara="1" rIns="91425" wrap="square" tIns="45700">
            <a:normAutofit fontScale="92500" lnSpcReduction="10000"/>
          </a:bodyPr>
          <a:lstStyle/>
          <a:p>
            <a:pPr indent="0" lvl="0" marL="0" rtl="0" algn="ctr">
              <a:lnSpc>
                <a:spcPct val="90000"/>
              </a:lnSpc>
              <a:spcBef>
                <a:spcPts val="0"/>
              </a:spcBef>
              <a:spcAft>
                <a:spcPts val="0"/>
              </a:spcAft>
              <a:buClr>
                <a:schemeClr val="lt1"/>
              </a:buClr>
              <a:buSzPct val="100000"/>
              <a:buNone/>
            </a:pPr>
            <a:r>
              <a:rPr lang="en-US" sz="2400">
                <a:solidFill>
                  <a:schemeClr val="lt1"/>
                </a:solidFill>
              </a:rPr>
              <a:t>Deep Time Palaeogeography in R</a:t>
            </a:r>
            <a:endParaRPr b="1" sz="2400">
              <a:solidFill>
                <a:schemeClr val="lt1"/>
              </a:solidFill>
              <a:latin typeface="Open Sans"/>
              <a:ea typeface="Open Sans"/>
              <a:cs typeface="Open Sans"/>
              <a:sym typeface="Open Sans"/>
            </a:endParaRPr>
          </a:p>
        </p:txBody>
      </p:sp>
      <p:pic>
        <p:nvPicPr>
          <p:cNvPr descr="GPlates - Wikipedia" id="91" name="Google Shape;91;p1"/>
          <p:cNvPicPr preferRelativeResize="0"/>
          <p:nvPr/>
        </p:nvPicPr>
        <p:blipFill rotWithShape="1">
          <a:blip r:embed="rId4">
            <a:alphaModFix/>
          </a:blip>
          <a:srcRect b="0" l="0" r="0" t="0"/>
          <a:stretch/>
        </p:blipFill>
        <p:spPr>
          <a:xfrm>
            <a:off x="8488114" y="2422563"/>
            <a:ext cx="1217359" cy="1055108"/>
          </a:xfrm>
          <a:prstGeom prst="rect">
            <a:avLst/>
          </a:prstGeom>
          <a:noFill/>
          <a:ln>
            <a:noFill/>
          </a:ln>
        </p:spPr>
      </p:pic>
      <p:sp>
        <p:nvSpPr>
          <p:cNvPr id="92" name="Google Shape;92;p1"/>
          <p:cNvSpPr txBox="1"/>
          <p:nvPr/>
        </p:nvSpPr>
        <p:spPr>
          <a:xfrm>
            <a:off x="0" y="6012530"/>
            <a:ext cx="24993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dk1"/>
                </a:solidFill>
                <a:latin typeface="Open Sans"/>
                <a:ea typeface="Open Sans"/>
                <a:cs typeface="Open Sans"/>
                <a:sym typeface="Open Sans"/>
              </a:rPr>
              <a:t>Elizabeth M. Dowding</a:t>
            </a:r>
            <a:endParaRPr sz="1800">
              <a:solidFill>
                <a:schemeClr val="dk1"/>
              </a:solidFill>
              <a:latin typeface="Open Sans"/>
              <a:ea typeface="Open Sans"/>
              <a:cs typeface="Open Sans"/>
              <a:sym typeface="Open Sans"/>
            </a:endParaRPr>
          </a:p>
          <a:p>
            <a:pPr indent="0" lvl="0" marL="0" marR="0" rtl="0" algn="l">
              <a:spcBef>
                <a:spcPts val="0"/>
              </a:spcBef>
              <a:spcAft>
                <a:spcPts val="0"/>
              </a:spcAft>
              <a:buNone/>
            </a:pPr>
            <a:r>
              <a:rPr b="0" i="0" lang="en-US" sz="1800" u="none" cap="none" strike="noStrike">
                <a:solidFill>
                  <a:schemeClr val="dk1"/>
                </a:solidFill>
                <a:latin typeface="Open Sans"/>
                <a:ea typeface="Open Sans"/>
                <a:cs typeface="Open Sans"/>
                <a:sym typeface="Open Sans"/>
              </a:rPr>
              <a:t>Ádám T. Kocsis</a:t>
            </a:r>
            <a:endParaRPr sz="1800">
              <a:solidFill>
                <a:schemeClr val="dk1"/>
              </a:solidFill>
              <a:latin typeface="Open Sans"/>
              <a:ea typeface="Open Sans"/>
              <a:cs typeface="Open Sans"/>
              <a:sym typeface="Open Sans"/>
            </a:endParaRPr>
          </a:p>
          <a:p>
            <a:pPr indent="0" lvl="0" marL="0" marR="0" rtl="0" algn="l">
              <a:spcBef>
                <a:spcPts val="0"/>
              </a:spcBef>
              <a:spcAft>
                <a:spcPts val="0"/>
              </a:spcAft>
              <a:buNone/>
            </a:pPr>
            <a:r>
              <a:rPr lang="en-US" sz="1200">
                <a:solidFill>
                  <a:schemeClr val="dk1"/>
                </a:solidFill>
                <a:latin typeface="Open Sans"/>
                <a:ea typeface="Open Sans"/>
                <a:cs typeface="Open Sans"/>
                <a:sym typeface="Open Sans"/>
              </a:rPr>
              <a:t>2024</a:t>
            </a:r>
            <a:endParaRPr sz="140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Trilobite images" id="160" name="Google Shape;160;p9"/>
          <p:cNvPicPr preferRelativeResize="0"/>
          <p:nvPr/>
        </p:nvPicPr>
        <p:blipFill rotWithShape="1">
          <a:blip r:embed="rId3">
            <a:alphaModFix amt="5000"/>
          </a:blip>
          <a:srcRect b="0" l="0" r="0" t="0"/>
          <a:stretch/>
        </p:blipFill>
        <p:spPr>
          <a:xfrm flipH="1">
            <a:off x="-3463291" y="56147"/>
            <a:ext cx="8663057" cy="6801853"/>
          </a:xfrm>
          <a:prstGeom prst="rect">
            <a:avLst/>
          </a:prstGeom>
          <a:noFill/>
          <a:ln>
            <a:noFill/>
          </a:ln>
        </p:spPr>
      </p:pic>
      <p:sp>
        <p:nvSpPr>
          <p:cNvPr id="161" name="Google Shape;161;p9"/>
          <p:cNvSpPr txBox="1"/>
          <p:nvPr>
            <p:ph type="title"/>
          </p:nvPr>
        </p:nvSpPr>
        <p:spPr>
          <a:xfrm>
            <a:off x="-58034" y="321497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Open Sans"/>
              <a:buNone/>
            </a:pPr>
            <a:r>
              <a:rPr lang="en-US" sz="3600"/>
              <a:t>Mantle heterogeneity theories</a:t>
            </a:r>
            <a:endParaRPr sz="3600"/>
          </a:p>
        </p:txBody>
      </p:sp>
      <p:pic>
        <p:nvPicPr>
          <p:cNvPr descr="Conceptual model sketches for proposed compositional structures of Earth's mantle, including &quot;Marble cake&quot;, &quot;Thermo-chemical piles&quot;, and &quot;Mid-mantle blobs&quot; theories." id="162" name="Google Shape;162;p9"/>
          <p:cNvPicPr preferRelativeResize="0"/>
          <p:nvPr>
            <p:ph idx="1" type="body"/>
          </p:nvPr>
        </p:nvPicPr>
        <p:blipFill rotWithShape="1">
          <a:blip r:embed="rId4">
            <a:alphaModFix/>
          </a:blip>
          <a:srcRect b="0" l="0" r="0" t="0"/>
          <a:stretch/>
        </p:blipFill>
        <p:spPr>
          <a:xfrm>
            <a:off x="5819973" y="0"/>
            <a:ext cx="6372027" cy="6860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Conceptual model sketches for proposed compositional structures of Earth's mantle, including &quot;Marble cake&quot;, &quot;Thermo-chemical piles&quot;, and &quot;Mid-mantle blobs&quot; theories." id="168" name="Google Shape;168;p10"/>
          <p:cNvPicPr preferRelativeResize="0"/>
          <p:nvPr>
            <p:ph idx="1" type="body"/>
          </p:nvPr>
        </p:nvPicPr>
        <p:blipFill rotWithShape="1">
          <a:blip r:embed="rId3">
            <a:alphaModFix amt="35000"/>
          </a:blip>
          <a:srcRect b="0" l="0" r="0" t="0"/>
          <a:stretch/>
        </p:blipFill>
        <p:spPr>
          <a:xfrm>
            <a:off x="5819973" y="0"/>
            <a:ext cx="6372027" cy="6860550"/>
          </a:xfrm>
          <a:prstGeom prst="rect">
            <a:avLst/>
          </a:prstGeom>
          <a:noFill/>
          <a:ln>
            <a:noFill/>
          </a:ln>
        </p:spPr>
      </p:pic>
      <p:pic>
        <p:nvPicPr>
          <p:cNvPr id="169" name="Google Shape;169;p10"/>
          <p:cNvPicPr preferRelativeResize="0"/>
          <p:nvPr/>
        </p:nvPicPr>
        <p:blipFill rotWithShape="1">
          <a:blip r:embed="rId4">
            <a:alphaModFix/>
          </a:blip>
          <a:srcRect b="0" l="15762" r="42454" t="3194"/>
          <a:stretch/>
        </p:blipFill>
        <p:spPr>
          <a:xfrm rot="-5400000">
            <a:off x="1066804" y="1077308"/>
            <a:ext cx="3804744" cy="5454872"/>
          </a:xfrm>
          <a:prstGeom prst="rect">
            <a:avLst/>
          </a:prstGeom>
          <a:noFill/>
          <a:ln>
            <a:noFill/>
          </a:ln>
        </p:spPr>
      </p:pic>
      <p:pic>
        <p:nvPicPr>
          <p:cNvPr descr="Conceptual model sketches for proposed compositional structures of Earth's mantle, including &quot;Marble cake&quot;, &quot;Thermo-chemical piles&quot;, and &quot;Mid-mantle blobs&quot; theories." id="170" name="Google Shape;170;p10"/>
          <p:cNvPicPr preferRelativeResize="0"/>
          <p:nvPr/>
        </p:nvPicPr>
        <p:blipFill rotWithShape="1">
          <a:blip r:embed="rId3">
            <a:alphaModFix/>
          </a:blip>
          <a:srcRect b="31212" l="0" r="0" t="35849"/>
          <a:stretch/>
        </p:blipFill>
        <p:spPr>
          <a:xfrm>
            <a:off x="5819972" y="2459420"/>
            <a:ext cx="6372027" cy="225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Large low-shear-velocity provinces - Wikipedia" id="176" name="Google Shape;176;p11"/>
          <p:cNvPicPr preferRelativeResize="0"/>
          <p:nvPr>
            <p:ph idx="1" type="body"/>
          </p:nvPr>
        </p:nvPicPr>
        <p:blipFill rotWithShape="1">
          <a:blip r:embed="rId3">
            <a:alphaModFix/>
          </a:blip>
          <a:srcRect b="0" l="0" r="0" t="0"/>
          <a:stretch/>
        </p:blipFill>
        <p:spPr>
          <a:xfrm>
            <a:off x="1976655" y="418932"/>
            <a:ext cx="7734651" cy="60201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Mantle Reference Frame</a:t>
            </a:r>
            <a:endParaRPr b="1" sz="5400">
              <a:solidFill>
                <a:schemeClr val="lt1"/>
              </a:solidFill>
              <a:latin typeface="Open Sans"/>
              <a:ea typeface="Open Sans"/>
              <a:cs typeface="Open Sans"/>
              <a:sym typeface="Open Sans"/>
            </a:endParaRPr>
          </a:p>
        </p:txBody>
      </p:sp>
      <p:pic>
        <p:nvPicPr>
          <p:cNvPr descr="Whole Foods Selling Pre-Peeled Oranges" id="182" name="Google Shape;182;p12"/>
          <p:cNvPicPr preferRelativeResize="0"/>
          <p:nvPr/>
        </p:nvPicPr>
        <p:blipFill rotWithShape="1">
          <a:blip r:embed="rId3">
            <a:alphaModFix/>
          </a:blip>
          <a:srcRect b="0" l="0" r="0" t="0"/>
          <a:stretch/>
        </p:blipFill>
        <p:spPr>
          <a:xfrm>
            <a:off x="5371090" y="1327704"/>
            <a:ext cx="5801784" cy="43513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EDF8"/>
        </a:solidFill>
      </p:bgPr>
    </p:bg>
    <p:spTree>
      <p:nvGrpSpPr>
        <p:cNvPr id="187" name="Shape 187"/>
        <p:cNvGrpSpPr/>
        <p:nvPr/>
      </p:nvGrpSpPr>
      <p:grpSpPr>
        <a:xfrm>
          <a:off x="0" y="0"/>
          <a:ext cx="0" cy="0"/>
          <a:chOff x="0" y="0"/>
          <a:chExt cx="0" cy="0"/>
        </a:xfrm>
      </p:grpSpPr>
      <p:sp>
        <p:nvSpPr>
          <p:cNvPr id="188" name="Google Shape;188;p15"/>
          <p:cNvSpPr txBox="1"/>
          <p:nvPr>
            <p:ph idx="1" type="body"/>
          </p:nvPr>
        </p:nvSpPr>
        <p:spPr>
          <a:xfrm>
            <a:off x="393700" y="263525"/>
            <a:ext cx="10515600" cy="9556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23F4F"/>
              </a:buClr>
              <a:buSzPts val="4400"/>
              <a:buNone/>
            </a:pPr>
            <a:r>
              <a:rPr b="1" lang="en-US" sz="4400">
                <a:solidFill>
                  <a:srgbClr val="323F4F"/>
                </a:solidFill>
                <a:latin typeface="Open Sans"/>
                <a:ea typeface="Open Sans"/>
                <a:cs typeface="Open Sans"/>
                <a:sym typeface="Open Sans"/>
              </a:rPr>
              <a:t>Earth is a spinning ball in space</a:t>
            </a:r>
            <a:endParaRPr/>
          </a:p>
        </p:txBody>
      </p:sp>
      <p:pic>
        <p:nvPicPr>
          <p:cNvPr descr="GIF orange food 3d - animated GIF on GIFER" id="189" name="Google Shape;189;p15"/>
          <p:cNvPicPr preferRelativeResize="0"/>
          <p:nvPr/>
        </p:nvPicPr>
        <p:blipFill rotWithShape="1">
          <a:blip r:embed="rId3">
            <a:alphaModFix/>
          </a:blip>
          <a:srcRect b="0" l="0" r="0" t="0"/>
          <a:stretch/>
        </p:blipFill>
        <p:spPr>
          <a:xfrm>
            <a:off x="3714750" y="1501775"/>
            <a:ext cx="4762500" cy="476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6"/>
          <p:cNvSpPr/>
          <p:nvPr/>
        </p:nvSpPr>
        <p:spPr>
          <a:xfrm>
            <a:off x="0" y="0"/>
            <a:ext cx="12192000" cy="1943100"/>
          </a:xfrm>
          <a:prstGeom prst="rect">
            <a:avLst/>
          </a:prstGeom>
          <a:solidFill>
            <a:schemeClr val="dk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5400">
              <a:solidFill>
                <a:schemeClr val="lt1"/>
              </a:solidFill>
              <a:latin typeface="Open Sans"/>
              <a:ea typeface="Open Sans"/>
              <a:cs typeface="Open Sans"/>
              <a:sym typeface="Open Sans"/>
            </a:endParaRPr>
          </a:p>
        </p:txBody>
      </p:sp>
      <p:sp>
        <p:nvSpPr>
          <p:cNvPr id="196" name="Google Shape;196;p16"/>
          <p:cNvSpPr txBox="1"/>
          <p:nvPr/>
        </p:nvSpPr>
        <p:spPr>
          <a:xfrm>
            <a:off x="466725" y="314325"/>
            <a:ext cx="11039475" cy="15287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Open Sans"/>
              <a:buNone/>
            </a:pPr>
            <a:r>
              <a:rPr b="1" lang="en-US" sz="4400">
                <a:solidFill>
                  <a:schemeClr val="lt1"/>
                </a:solidFill>
                <a:latin typeface="Open Sans"/>
                <a:ea typeface="Open Sans"/>
                <a:cs typeface="Open Sans"/>
                <a:sym typeface="Open Sans"/>
              </a:rPr>
              <a:t>Mantle RF and Palaeomag RF</a:t>
            </a:r>
            <a:endParaRPr/>
          </a:p>
        </p:txBody>
      </p:sp>
      <p:pic>
        <p:nvPicPr>
          <p:cNvPr descr="Whole Foods Selling Pre-Peeled Oranges" id="197" name="Google Shape;197;p16"/>
          <p:cNvPicPr preferRelativeResize="0"/>
          <p:nvPr>
            <p:ph idx="1" type="body"/>
          </p:nvPr>
        </p:nvPicPr>
        <p:blipFill rotWithShape="1">
          <a:blip r:embed="rId3">
            <a:alphaModFix/>
          </a:blip>
          <a:srcRect b="21486" l="0" r="0" t="0"/>
          <a:stretch/>
        </p:blipFill>
        <p:spPr>
          <a:xfrm>
            <a:off x="134459" y="2183730"/>
            <a:ext cx="5961541" cy="3510420"/>
          </a:xfrm>
          <a:prstGeom prst="rect">
            <a:avLst/>
          </a:prstGeom>
          <a:noFill/>
          <a:ln>
            <a:noFill/>
          </a:ln>
        </p:spPr>
      </p:pic>
      <p:pic>
        <p:nvPicPr>
          <p:cNvPr descr="Using orange peel to deter pests for good | Homes &amp; Gardens" id="198" name="Google Shape;198;p16"/>
          <p:cNvPicPr preferRelativeResize="0"/>
          <p:nvPr/>
        </p:nvPicPr>
        <p:blipFill rotWithShape="1">
          <a:blip r:embed="rId4">
            <a:alphaModFix/>
          </a:blip>
          <a:srcRect b="0" l="6863" r="3027" t="0"/>
          <a:stretch/>
        </p:blipFill>
        <p:spPr>
          <a:xfrm>
            <a:off x="6356059" y="2183730"/>
            <a:ext cx="5623420" cy="35104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7"/>
          <p:cNvSpPr/>
          <p:nvPr/>
        </p:nvSpPr>
        <p:spPr>
          <a:xfrm>
            <a:off x="0" y="0"/>
            <a:ext cx="12192000" cy="1943100"/>
          </a:xfrm>
          <a:prstGeom prst="rect">
            <a:avLst/>
          </a:prstGeom>
          <a:solidFill>
            <a:schemeClr val="dk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5400">
              <a:solidFill>
                <a:schemeClr val="lt1"/>
              </a:solidFill>
              <a:latin typeface="Open Sans"/>
              <a:ea typeface="Open Sans"/>
              <a:cs typeface="Open Sans"/>
              <a:sym typeface="Open Sans"/>
            </a:endParaRPr>
          </a:p>
        </p:txBody>
      </p:sp>
      <p:sp>
        <p:nvSpPr>
          <p:cNvPr id="205" name="Google Shape;205;p17"/>
          <p:cNvSpPr txBox="1"/>
          <p:nvPr/>
        </p:nvSpPr>
        <p:spPr>
          <a:xfrm>
            <a:off x="466725" y="314325"/>
            <a:ext cx="11039475" cy="15287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Open Sans"/>
              <a:buNone/>
            </a:pPr>
            <a:r>
              <a:rPr b="1" lang="en-US" sz="4400">
                <a:solidFill>
                  <a:schemeClr val="lt1"/>
                </a:solidFill>
                <a:latin typeface="Open Sans"/>
                <a:ea typeface="Open Sans"/>
                <a:cs typeface="Open Sans"/>
                <a:sym typeface="Open Sans"/>
              </a:rPr>
              <a:t>Mantle RF and Palaeomag RF</a:t>
            </a:r>
            <a:endParaRPr/>
          </a:p>
        </p:txBody>
      </p:sp>
      <p:pic>
        <p:nvPicPr>
          <p:cNvPr descr="Whole Foods Selling Pre-Peeled Oranges" id="206" name="Google Shape;206;p17"/>
          <p:cNvPicPr preferRelativeResize="0"/>
          <p:nvPr>
            <p:ph idx="1" type="body"/>
          </p:nvPr>
        </p:nvPicPr>
        <p:blipFill rotWithShape="1">
          <a:blip r:embed="rId3">
            <a:alphaModFix amt="20000"/>
          </a:blip>
          <a:srcRect b="21486" l="0" r="0" t="0"/>
          <a:stretch/>
        </p:blipFill>
        <p:spPr>
          <a:xfrm>
            <a:off x="134459" y="2183730"/>
            <a:ext cx="5961541" cy="3510420"/>
          </a:xfrm>
          <a:prstGeom prst="rect">
            <a:avLst/>
          </a:prstGeom>
          <a:noFill/>
          <a:ln>
            <a:noFill/>
          </a:ln>
        </p:spPr>
      </p:pic>
      <p:pic>
        <p:nvPicPr>
          <p:cNvPr descr="Using orange peel to deter pests for good | Homes &amp; Gardens" id="207" name="Google Shape;207;p17"/>
          <p:cNvPicPr preferRelativeResize="0"/>
          <p:nvPr/>
        </p:nvPicPr>
        <p:blipFill rotWithShape="1">
          <a:blip r:embed="rId4">
            <a:alphaModFix/>
          </a:blip>
          <a:srcRect b="0" l="6863" r="3027" t="0"/>
          <a:stretch/>
        </p:blipFill>
        <p:spPr>
          <a:xfrm>
            <a:off x="6356059" y="2183730"/>
            <a:ext cx="5623420" cy="35104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8"/>
          <p:cNvSpPr txBox="1"/>
          <p:nvPr>
            <p:ph type="title"/>
          </p:nvPr>
        </p:nvSpPr>
        <p:spPr>
          <a:xfrm>
            <a:off x="794400" y="1443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33F50"/>
              </a:buClr>
              <a:buSzPts val="4400"/>
              <a:buFont typeface="Open Sans"/>
              <a:buNone/>
            </a:pPr>
            <a:r>
              <a:rPr b="1" lang="en-US">
                <a:solidFill>
                  <a:srgbClr val="333F50"/>
                </a:solidFill>
                <a:latin typeface="Open Sans"/>
                <a:ea typeface="Open Sans"/>
                <a:cs typeface="Open Sans"/>
                <a:sym typeface="Open Sans"/>
              </a:rPr>
              <a:t>True Polar Wander and GPMs</a:t>
            </a:r>
            <a:endParaRPr/>
          </a:p>
        </p:txBody>
      </p:sp>
      <p:sp>
        <p:nvSpPr>
          <p:cNvPr id="214" name="Google Shape;214;p18"/>
          <p:cNvSpPr txBox="1"/>
          <p:nvPr/>
        </p:nvSpPr>
        <p:spPr>
          <a:xfrm>
            <a:off x="8496300" y="6492875"/>
            <a:ext cx="35461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Open Sans"/>
                <a:ea typeface="Open Sans"/>
                <a:cs typeface="Open Sans"/>
                <a:sym typeface="Open Sans"/>
                <a:hlinkClick r:id="rId3">
                  <a:extLst>
                    <a:ext uri="{A12FA001-AC4F-418D-AE19-62706E023703}">
                      <ahyp:hlinkClr val="tx"/>
                    </a:ext>
                  </a:extLst>
                </a:hlinkClick>
              </a:rPr>
              <a:t>https://youtu.be/UEEFlmxVh94</a:t>
            </a:r>
            <a:r>
              <a:rPr lang="en-US" sz="1800">
                <a:solidFill>
                  <a:schemeClr val="dk1"/>
                </a:solidFill>
                <a:latin typeface="Open Sans"/>
                <a:ea typeface="Open Sans"/>
                <a:cs typeface="Open Sans"/>
                <a:sym typeface="Open Sans"/>
              </a:rPr>
              <a:t> </a:t>
            </a:r>
            <a:endParaRPr/>
          </a:p>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215" name="Google Shape;215;p18" title="animated rec 300 0">
            <a:hlinkClick r:id="rId4"/>
          </p:cNvPr>
          <p:cNvPicPr preferRelativeResize="0"/>
          <p:nvPr/>
        </p:nvPicPr>
        <p:blipFill>
          <a:blip r:embed="rId5">
            <a:alphaModFix/>
          </a:blip>
          <a:stretch>
            <a:fillRect/>
          </a:stretch>
        </p:blipFill>
        <p:spPr>
          <a:xfrm>
            <a:off x="1544400" y="1296798"/>
            <a:ext cx="9015600" cy="507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22" name="Google Shape;222;p19"/>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0">
              <a:solidFill>
                <a:schemeClr val="lt1"/>
              </a:solidFill>
              <a:latin typeface="Open Sans"/>
              <a:ea typeface="Open Sans"/>
              <a:cs typeface="Open Sans"/>
              <a:sym typeface="Open Sans"/>
            </a:endParaRPr>
          </a:p>
        </p:txBody>
      </p:sp>
      <p:sp>
        <p:nvSpPr>
          <p:cNvPr id="223" name="Google Shape;223;p19"/>
          <p:cNvSpPr txBox="1"/>
          <p:nvPr>
            <p:ph type="title"/>
          </p:nvPr>
        </p:nvSpPr>
        <p:spPr>
          <a:xfrm>
            <a:off x="341312" y="390525"/>
            <a:ext cx="4333875" cy="56959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Open Sans"/>
              <a:buNone/>
            </a:pPr>
            <a:r>
              <a:rPr b="1" lang="en-US" sz="5400">
                <a:solidFill>
                  <a:schemeClr val="lt1"/>
                </a:solidFill>
              </a:rPr>
              <a:t>Apparent Polar Wander?</a:t>
            </a:r>
            <a:br>
              <a:rPr b="1" lang="en-US" sz="5400">
                <a:solidFill>
                  <a:schemeClr val="lt1"/>
                </a:solidFill>
              </a:rPr>
            </a:br>
            <a:br>
              <a:rPr b="1" lang="en-US" sz="5400">
                <a:solidFill>
                  <a:schemeClr val="lt1"/>
                </a:solidFill>
              </a:rPr>
            </a:br>
            <a:r>
              <a:rPr b="1" lang="en-US" sz="5400">
                <a:solidFill>
                  <a:schemeClr val="lt1"/>
                </a:solidFill>
              </a:rPr>
              <a:t>True </a:t>
            </a:r>
            <a:br>
              <a:rPr b="1" lang="en-US" sz="5400">
                <a:solidFill>
                  <a:schemeClr val="lt1"/>
                </a:solidFill>
              </a:rPr>
            </a:br>
            <a:r>
              <a:rPr b="1" lang="en-US" sz="5400">
                <a:solidFill>
                  <a:schemeClr val="lt1"/>
                </a:solidFill>
              </a:rPr>
              <a:t>Polar Wander?</a:t>
            </a:r>
            <a:endParaRPr b="1" sz="54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earth" id="228" name="Google Shape;228;p20"/>
          <p:cNvPicPr preferRelativeResize="0"/>
          <p:nvPr/>
        </p:nvPicPr>
        <p:blipFill rotWithShape="1">
          <a:blip r:embed="rId3">
            <a:alphaModFix/>
          </a:blip>
          <a:srcRect b="9220" l="0" r="0" t="17598"/>
          <a:stretch/>
        </p:blipFill>
        <p:spPr>
          <a:xfrm>
            <a:off x="5016499" y="1543351"/>
            <a:ext cx="7175501" cy="3958181"/>
          </a:xfrm>
          <a:prstGeom prst="rect">
            <a:avLst/>
          </a:prstGeom>
          <a:noFill/>
          <a:ln>
            <a:noFill/>
          </a:ln>
        </p:spPr>
      </p:pic>
      <p:sp>
        <p:nvSpPr>
          <p:cNvPr id="229" name="Google Shape;229;p20"/>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0">
              <a:solidFill>
                <a:schemeClr val="lt1"/>
              </a:solidFill>
              <a:latin typeface="Open Sans"/>
              <a:ea typeface="Open Sans"/>
              <a:cs typeface="Open Sans"/>
              <a:sym typeface="Open Sans"/>
            </a:endParaRPr>
          </a:p>
        </p:txBody>
      </p:sp>
      <p:sp>
        <p:nvSpPr>
          <p:cNvPr id="230" name="Google Shape;230;p20"/>
          <p:cNvSpPr txBox="1"/>
          <p:nvPr>
            <p:ph type="title"/>
          </p:nvPr>
        </p:nvSpPr>
        <p:spPr>
          <a:xfrm>
            <a:off x="341312" y="390525"/>
            <a:ext cx="4333875" cy="56959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Open Sans"/>
              <a:buNone/>
            </a:pPr>
            <a:r>
              <a:rPr b="1" lang="en-US" sz="5400">
                <a:solidFill>
                  <a:schemeClr val="lt1"/>
                </a:solidFill>
              </a:rPr>
              <a:t>Apparent Polar Wander?</a:t>
            </a:r>
            <a:br>
              <a:rPr b="1" lang="en-US" sz="5400">
                <a:solidFill>
                  <a:schemeClr val="lt1"/>
                </a:solidFill>
              </a:rPr>
            </a:br>
            <a:br>
              <a:rPr b="1" lang="en-US" sz="5400">
                <a:solidFill>
                  <a:schemeClr val="lt1"/>
                </a:solidFill>
              </a:rPr>
            </a:br>
            <a:r>
              <a:rPr b="1" lang="en-US" sz="5400">
                <a:solidFill>
                  <a:srgbClr val="8296B0"/>
                </a:solidFill>
              </a:rPr>
              <a:t>True </a:t>
            </a:r>
            <a:br>
              <a:rPr b="1" lang="en-US" sz="5400">
                <a:solidFill>
                  <a:srgbClr val="8296B0"/>
                </a:solidFill>
              </a:rPr>
            </a:br>
            <a:r>
              <a:rPr b="1" lang="en-US" sz="5400">
                <a:solidFill>
                  <a:srgbClr val="8296B0"/>
                </a:solidFill>
              </a:rPr>
              <a:t>Polar Wander?</a:t>
            </a:r>
            <a:endParaRPr b="1" sz="5400">
              <a:solidFill>
                <a:srgbClr val="8296B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99" name="Google Shape;99;p2"/>
          <p:cNvSpPr txBox="1"/>
          <p:nvPr>
            <p:ph type="title"/>
          </p:nvPr>
        </p:nvSpPr>
        <p:spPr>
          <a:xfrm>
            <a:off x="6477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Open Sans"/>
              <a:buNone/>
            </a:pPr>
            <a:r>
              <a:rPr b="1" lang="en-US" sz="4800">
                <a:solidFill>
                  <a:schemeClr val="lt1"/>
                </a:solidFill>
              </a:rPr>
              <a:t>Contents	</a:t>
            </a:r>
            <a:endParaRPr b="1" sz="4800">
              <a:solidFill>
                <a:schemeClr val="lt1"/>
              </a:solidFill>
            </a:endParaRPr>
          </a:p>
        </p:txBody>
      </p:sp>
      <p:sp>
        <p:nvSpPr>
          <p:cNvPr id="100" name="Google Shape;100;p2"/>
          <p:cNvSpPr txBox="1"/>
          <p:nvPr>
            <p:ph idx="1" type="body"/>
          </p:nvPr>
        </p:nvSpPr>
        <p:spPr>
          <a:xfrm>
            <a:off x="5334000" y="2310626"/>
            <a:ext cx="6858000" cy="2236745"/>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Open Sans"/>
              <a:buAutoNum type="arabicPeriod"/>
            </a:pPr>
            <a:r>
              <a:rPr lang="en-US"/>
              <a:t>Introduction to Plate Models</a:t>
            </a:r>
            <a:endParaRPr/>
          </a:p>
          <a:p>
            <a:pPr indent="-514350" lvl="0" marL="514350" rtl="0" algn="l">
              <a:lnSpc>
                <a:spcPct val="90000"/>
              </a:lnSpc>
              <a:spcBef>
                <a:spcPts val="1000"/>
              </a:spcBef>
              <a:spcAft>
                <a:spcPts val="0"/>
              </a:spcAft>
              <a:buClr>
                <a:schemeClr val="dk1"/>
              </a:buClr>
              <a:buSzPts val="2800"/>
              <a:buFont typeface="Open Sans"/>
              <a:buAutoNum type="arabicPeriod"/>
            </a:pPr>
            <a:r>
              <a:rPr lang="en-US"/>
              <a:t>Using models in R</a:t>
            </a:r>
            <a:endParaRPr/>
          </a:p>
          <a:p>
            <a:pPr indent="-514350" lvl="0" marL="514350" rtl="0" algn="l">
              <a:lnSpc>
                <a:spcPct val="90000"/>
              </a:lnSpc>
              <a:spcBef>
                <a:spcPts val="1000"/>
              </a:spcBef>
              <a:spcAft>
                <a:spcPts val="0"/>
              </a:spcAft>
              <a:buClr>
                <a:schemeClr val="dk1"/>
              </a:buClr>
              <a:buSzPts val="2800"/>
              <a:buFont typeface="Open Sans"/>
              <a:buAutoNum type="arabicPeriod"/>
            </a:pPr>
            <a:r>
              <a:rPr lang="en-US"/>
              <a:t>Plotting point palaeodata</a:t>
            </a:r>
            <a:endParaRPr/>
          </a:p>
          <a:p>
            <a:pPr indent="-514350" lvl="0" marL="514350" rtl="0" algn="l">
              <a:lnSpc>
                <a:spcPct val="90000"/>
              </a:lnSpc>
              <a:spcBef>
                <a:spcPts val="1000"/>
              </a:spcBef>
              <a:spcAft>
                <a:spcPts val="0"/>
              </a:spcAft>
              <a:buClr>
                <a:schemeClr val="dk1"/>
              </a:buClr>
              <a:buSzPts val="2800"/>
              <a:buFont typeface="Open Sans"/>
              <a:buAutoNum type="arabicPeriod"/>
            </a:pPr>
            <a:r>
              <a:rPr lang="en-US"/>
              <a:t>Integrating R libraries and resources</a:t>
            </a:r>
            <a:endParaRPr/>
          </a:p>
          <a:p>
            <a:pPr indent="-336550" lvl="0" marL="514350" rtl="0" algn="l">
              <a:lnSpc>
                <a:spcPct val="90000"/>
              </a:lnSpc>
              <a:spcBef>
                <a:spcPts val="1000"/>
              </a:spcBef>
              <a:spcAft>
                <a:spcPts val="0"/>
              </a:spcAft>
              <a:buClr>
                <a:schemeClr val="dk1"/>
              </a:buClr>
              <a:buSzPts val="2800"/>
              <a:buFont typeface="Open Sans"/>
              <a:buNone/>
            </a:pPr>
            <a:r>
              <a:t/>
            </a:r>
            <a:endParaRPr/>
          </a:p>
        </p:txBody>
      </p:sp>
      <p:pic>
        <p:nvPicPr>
          <p:cNvPr descr="Page 29 | Macro orange Vectors &amp; Illustrations for Free Download | Freepik" id="101" name="Google Shape;101;p2"/>
          <p:cNvPicPr preferRelativeResize="0"/>
          <p:nvPr/>
        </p:nvPicPr>
        <p:blipFill rotWithShape="1">
          <a:blip r:embed="rId3">
            <a:alphaModFix/>
          </a:blip>
          <a:srcRect b="0" l="0" r="0" t="0"/>
          <a:stretch/>
        </p:blipFill>
        <p:spPr>
          <a:xfrm flipH="1">
            <a:off x="5166339" y="4848837"/>
            <a:ext cx="2009163" cy="2009163"/>
          </a:xfrm>
          <a:prstGeom prst="rect">
            <a:avLst/>
          </a:prstGeom>
          <a:noFill/>
          <a:ln>
            <a:noFill/>
          </a:ln>
        </p:spPr>
      </p:pic>
      <p:pic>
        <p:nvPicPr>
          <p:cNvPr descr="Page 29 | Macro orange Vectors &amp; Illustrations for Free Download | Freepik" id="102" name="Google Shape;102;p2"/>
          <p:cNvPicPr preferRelativeResize="0"/>
          <p:nvPr/>
        </p:nvPicPr>
        <p:blipFill rotWithShape="1">
          <a:blip r:embed="rId3">
            <a:alphaModFix/>
          </a:blip>
          <a:srcRect b="0" l="0" r="0" t="0"/>
          <a:stretch/>
        </p:blipFill>
        <p:spPr>
          <a:xfrm flipH="1" rot="10800000">
            <a:off x="10182837" y="-1"/>
            <a:ext cx="2009163" cy="2009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36" name="Google Shape;236;p21"/>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0">
              <a:solidFill>
                <a:schemeClr val="lt1"/>
              </a:solidFill>
              <a:latin typeface="Open Sans"/>
              <a:ea typeface="Open Sans"/>
              <a:cs typeface="Open Sans"/>
              <a:sym typeface="Open Sans"/>
            </a:endParaRPr>
          </a:p>
        </p:txBody>
      </p:sp>
      <p:sp>
        <p:nvSpPr>
          <p:cNvPr id="237" name="Google Shape;237;p21"/>
          <p:cNvSpPr txBox="1"/>
          <p:nvPr>
            <p:ph type="title"/>
          </p:nvPr>
        </p:nvSpPr>
        <p:spPr>
          <a:xfrm>
            <a:off x="341312" y="390525"/>
            <a:ext cx="4333875" cy="56959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296B0"/>
              </a:buClr>
              <a:buSzPts val="5400"/>
              <a:buFont typeface="Open Sans"/>
              <a:buNone/>
            </a:pPr>
            <a:r>
              <a:rPr b="1" lang="en-US" sz="5400">
                <a:solidFill>
                  <a:srgbClr val="8296B0"/>
                </a:solidFill>
              </a:rPr>
              <a:t>Apparent Polar Wander?</a:t>
            </a:r>
            <a:br>
              <a:rPr b="1" lang="en-US" sz="5400">
                <a:solidFill>
                  <a:schemeClr val="lt1"/>
                </a:solidFill>
              </a:rPr>
            </a:br>
            <a:br>
              <a:rPr b="1" lang="en-US" sz="5400">
                <a:solidFill>
                  <a:schemeClr val="lt1"/>
                </a:solidFill>
              </a:rPr>
            </a:br>
            <a:r>
              <a:rPr b="1" lang="en-US" sz="5400">
                <a:solidFill>
                  <a:schemeClr val="lt1"/>
                </a:solidFill>
              </a:rPr>
              <a:t>True </a:t>
            </a:r>
            <a:br>
              <a:rPr b="1" lang="en-US" sz="5400">
                <a:solidFill>
                  <a:schemeClr val="lt1"/>
                </a:solidFill>
              </a:rPr>
            </a:br>
            <a:r>
              <a:rPr b="1" lang="en-US" sz="5400">
                <a:solidFill>
                  <a:schemeClr val="lt1"/>
                </a:solidFill>
              </a:rPr>
              <a:t>Polar Wander?</a:t>
            </a:r>
            <a:endParaRPr b="1" sz="5400">
              <a:solidFill>
                <a:schemeClr val="lt1"/>
              </a:solidFill>
            </a:endParaRPr>
          </a:p>
        </p:txBody>
      </p:sp>
      <p:pic>
        <p:nvPicPr>
          <p:cNvPr descr="Lunar true polar wander inferred from polar hydrogen - CaltechAUTHORS" id="238" name="Google Shape;238;p21"/>
          <p:cNvPicPr preferRelativeResize="0"/>
          <p:nvPr/>
        </p:nvPicPr>
        <p:blipFill rotWithShape="1">
          <a:blip r:embed="rId3">
            <a:alphaModFix/>
          </a:blip>
          <a:srcRect b="0" l="0" r="0" t="0"/>
          <a:stretch/>
        </p:blipFill>
        <p:spPr>
          <a:xfrm>
            <a:off x="5705476" y="99524"/>
            <a:ext cx="5499100" cy="65256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undefined" id="244" name="Google Shape;244;p22"/>
          <p:cNvPicPr preferRelativeResize="0"/>
          <p:nvPr/>
        </p:nvPicPr>
        <p:blipFill rotWithShape="1">
          <a:blip r:embed="rId3">
            <a:alphaModFix/>
          </a:blip>
          <a:srcRect b="0" l="0" r="0" t="0"/>
          <a:stretch/>
        </p:blipFill>
        <p:spPr>
          <a:xfrm>
            <a:off x="1809750" y="1390650"/>
            <a:ext cx="8572500" cy="4762500"/>
          </a:xfrm>
          <a:prstGeom prst="rect">
            <a:avLst/>
          </a:prstGeom>
          <a:noFill/>
          <a:ln>
            <a:noFill/>
          </a:ln>
        </p:spPr>
      </p:pic>
      <p:sp>
        <p:nvSpPr>
          <p:cNvPr id="245" name="Google Shape;245;p22"/>
          <p:cNvSpPr txBox="1"/>
          <p:nvPr/>
        </p:nvSpPr>
        <p:spPr>
          <a:xfrm>
            <a:off x="469900" y="374162"/>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23F4F"/>
              </a:buClr>
              <a:buSzPts val="4400"/>
              <a:buFont typeface="Arial"/>
              <a:buNone/>
            </a:pPr>
            <a:r>
              <a:rPr b="1" lang="en-US" sz="4400">
                <a:solidFill>
                  <a:srgbClr val="323F4F"/>
                </a:solidFill>
                <a:latin typeface="Arial"/>
                <a:ea typeface="Arial"/>
                <a:cs typeface="Arial"/>
                <a:sym typeface="Arial"/>
              </a:rPr>
              <a:t>True Polar Wander: consider reconstruction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txBox="1"/>
          <p:nvPr>
            <p:ph type="title"/>
          </p:nvPr>
        </p:nvSpPr>
        <p:spPr>
          <a:xfrm>
            <a:off x="469900" y="37416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23F4F"/>
              </a:buClr>
              <a:buSzPts val="4400"/>
              <a:buFont typeface="Arial"/>
              <a:buNone/>
            </a:pPr>
            <a:r>
              <a:rPr b="1" lang="en-US">
                <a:solidFill>
                  <a:srgbClr val="323F4F"/>
                </a:solidFill>
                <a:latin typeface="Arial"/>
                <a:ea typeface="Arial"/>
                <a:cs typeface="Arial"/>
                <a:sym typeface="Arial"/>
              </a:rPr>
              <a:t>True Polar Wander</a:t>
            </a:r>
            <a:endParaRPr/>
          </a:p>
        </p:txBody>
      </p:sp>
      <p:pic>
        <p:nvPicPr>
          <p:cNvPr descr="Lunar true polar wander inferred from polar hydrogen - CaltechAUTHORS" id="252" name="Google Shape;252;p23"/>
          <p:cNvPicPr preferRelativeResize="0"/>
          <p:nvPr>
            <p:ph idx="1" type="body"/>
          </p:nvPr>
        </p:nvPicPr>
        <p:blipFill rotWithShape="1">
          <a:blip r:embed="rId3">
            <a:alphaModFix/>
          </a:blip>
          <a:srcRect b="0" l="0" r="0" t="0"/>
          <a:stretch/>
        </p:blipFill>
        <p:spPr>
          <a:xfrm>
            <a:off x="6477001" y="166199"/>
            <a:ext cx="5499100" cy="6525601"/>
          </a:xfrm>
          <a:prstGeom prst="rect">
            <a:avLst/>
          </a:prstGeom>
          <a:noFill/>
          <a:ln>
            <a:noFill/>
          </a:ln>
        </p:spPr>
      </p:pic>
      <p:sp>
        <p:nvSpPr>
          <p:cNvPr id="253" name="Google Shape;253;p23"/>
          <p:cNvSpPr txBox="1"/>
          <p:nvPr/>
        </p:nvSpPr>
        <p:spPr>
          <a:xfrm>
            <a:off x="469900" y="1626700"/>
            <a:ext cx="5499100" cy="486617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2E2E2E"/>
              </a:buClr>
              <a:buSzPts val="2800"/>
              <a:buFont typeface="Arial"/>
              <a:buNone/>
            </a:pPr>
            <a:r>
              <a:t/>
            </a:r>
            <a:endParaRPr sz="2800">
              <a:solidFill>
                <a:srgbClr val="2E2E2E"/>
              </a:solidFill>
            </a:endParaRPr>
          </a:p>
          <a:p>
            <a:pPr indent="0" lvl="0" marL="0" marR="0" rtl="0" algn="l">
              <a:lnSpc>
                <a:spcPct val="90000"/>
              </a:lnSpc>
              <a:spcBef>
                <a:spcPts val="0"/>
              </a:spcBef>
              <a:spcAft>
                <a:spcPts val="0"/>
              </a:spcAft>
              <a:buClr>
                <a:srgbClr val="2E2E2E"/>
              </a:buClr>
              <a:buSzPts val="2800"/>
              <a:buFont typeface="Arial"/>
              <a:buNone/>
            </a:pPr>
            <a:r>
              <a:t/>
            </a:r>
            <a:endParaRPr sz="2800">
              <a:solidFill>
                <a:srgbClr val="2E2E2E"/>
              </a:solidFill>
            </a:endParaRPr>
          </a:p>
          <a:p>
            <a:pPr indent="0" lvl="0" marL="0" marR="0" rtl="0" algn="l">
              <a:lnSpc>
                <a:spcPct val="90000"/>
              </a:lnSpc>
              <a:spcBef>
                <a:spcPts val="0"/>
              </a:spcBef>
              <a:spcAft>
                <a:spcPts val="0"/>
              </a:spcAft>
              <a:buClr>
                <a:srgbClr val="2E2E2E"/>
              </a:buClr>
              <a:buSzPts val="2800"/>
              <a:buFont typeface="Arial"/>
              <a:buNone/>
            </a:pPr>
            <a:r>
              <a:rPr b="1" lang="en-US" sz="2800">
                <a:solidFill>
                  <a:srgbClr val="2E2E2E"/>
                </a:solidFill>
                <a:latin typeface="Arial"/>
                <a:ea typeface="Arial"/>
                <a:cs typeface="Arial"/>
                <a:sym typeface="Arial"/>
              </a:rPr>
              <a:t>Movement of the entire lithosphere with respect to the mantle or of the mantle relative to the core</a:t>
            </a:r>
            <a:r>
              <a:rPr b="1" lang="en-US" sz="2800">
                <a:solidFill>
                  <a:srgbClr val="2E2E2E"/>
                </a:solidFill>
              </a:rPr>
              <a:t>.</a:t>
            </a:r>
            <a:endParaRPr sz="2800">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4"/>
          <p:cNvSpPr txBox="1"/>
          <p:nvPr>
            <p:ph type="title"/>
          </p:nvPr>
        </p:nvSpPr>
        <p:spPr>
          <a:xfrm>
            <a:off x="469900" y="37416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23F4F"/>
              </a:buClr>
              <a:buSzPts val="4400"/>
              <a:buFont typeface="Arial"/>
              <a:buNone/>
            </a:pPr>
            <a:r>
              <a:rPr b="1" lang="en-US">
                <a:solidFill>
                  <a:srgbClr val="323F4F"/>
                </a:solidFill>
                <a:latin typeface="Arial"/>
                <a:ea typeface="Arial"/>
                <a:cs typeface="Arial"/>
                <a:sym typeface="Arial"/>
              </a:rPr>
              <a:t>True Polar Wander</a:t>
            </a:r>
            <a:endParaRPr/>
          </a:p>
        </p:txBody>
      </p:sp>
      <p:pic>
        <p:nvPicPr>
          <p:cNvPr descr="Lunar true polar wander inferred from polar hydrogen - CaltechAUTHORS" id="260" name="Google Shape;260;p24"/>
          <p:cNvPicPr preferRelativeResize="0"/>
          <p:nvPr>
            <p:ph idx="1" type="body"/>
          </p:nvPr>
        </p:nvPicPr>
        <p:blipFill rotWithShape="1">
          <a:blip r:embed="rId3">
            <a:alphaModFix/>
          </a:blip>
          <a:srcRect b="0" l="0" r="0" t="0"/>
          <a:stretch/>
        </p:blipFill>
        <p:spPr>
          <a:xfrm>
            <a:off x="6477001" y="166199"/>
            <a:ext cx="5499100" cy="6525601"/>
          </a:xfrm>
          <a:prstGeom prst="rect">
            <a:avLst/>
          </a:prstGeom>
          <a:noFill/>
          <a:ln>
            <a:noFill/>
          </a:ln>
        </p:spPr>
      </p:pic>
      <p:sp>
        <p:nvSpPr>
          <p:cNvPr id="261" name="Google Shape;261;p24"/>
          <p:cNvSpPr txBox="1"/>
          <p:nvPr/>
        </p:nvSpPr>
        <p:spPr>
          <a:xfrm>
            <a:off x="469900" y="1626700"/>
            <a:ext cx="5499100" cy="486617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US" sz="2800" u="sng">
                <a:solidFill>
                  <a:schemeClr val="dk1"/>
                </a:solidFill>
                <a:latin typeface="Open Sans"/>
                <a:ea typeface="Open Sans"/>
                <a:cs typeface="Open Sans"/>
                <a:sym typeface="Open Sans"/>
              </a:rPr>
              <a:t>Formal definition: </a:t>
            </a:r>
            <a:endParaRPr b="0" i="0" sz="2800" u="sng">
              <a:solidFill>
                <a:srgbClr val="222222"/>
              </a:solidFill>
              <a:latin typeface="Arial"/>
              <a:ea typeface="Arial"/>
              <a:cs typeface="Arial"/>
              <a:sym typeface="Arial"/>
            </a:endParaRPr>
          </a:p>
          <a:p>
            <a:pPr indent="0" lvl="0" marL="0" marR="0" rtl="0" algn="l">
              <a:lnSpc>
                <a:spcPct val="90000"/>
              </a:lnSpc>
              <a:spcBef>
                <a:spcPts val="1000"/>
              </a:spcBef>
              <a:spcAft>
                <a:spcPts val="0"/>
              </a:spcAft>
              <a:buClr>
                <a:srgbClr val="222222"/>
              </a:buClr>
              <a:buSzPts val="2800"/>
              <a:buFont typeface="Arial"/>
              <a:buNone/>
            </a:pPr>
            <a:r>
              <a:rPr b="0" i="0" lang="en-US" sz="2800">
                <a:solidFill>
                  <a:srgbClr val="222222"/>
                </a:solidFill>
                <a:latin typeface="Arial"/>
                <a:ea typeface="Arial"/>
                <a:cs typeface="Arial"/>
                <a:sym typeface="Arial"/>
              </a:rPr>
              <a:t>As defined as the migration of the maximum moment of inertia (</a:t>
            </a:r>
            <a:r>
              <a:rPr b="0" i="1" lang="en-US" sz="2800">
                <a:solidFill>
                  <a:srgbClr val="222222"/>
                </a:solidFill>
                <a:latin typeface="Arial"/>
                <a:ea typeface="Arial"/>
                <a:cs typeface="Arial"/>
                <a:sym typeface="Arial"/>
              </a:rPr>
              <a:t>I</a:t>
            </a:r>
            <a:r>
              <a:rPr b="0" baseline="-25000" i="1" lang="en-US" sz="2800">
                <a:solidFill>
                  <a:srgbClr val="222222"/>
                </a:solidFill>
                <a:latin typeface="Arial"/>
                <a:ea typeface="Arial"/>
                <a:cs typeface="Arial"/>
                <a:sym typeface="Arial"/>
              </a:rPr>
              <a:t>max</a:t>
            </a:r>
            <a:r>
              <a:rPr b="0" i="0" lang="en-US" sz="2800">
                <a:solidFill>
                  <a:srgbClr val="222222"/>
                </a:solidFill>
                <a:latin typeface="Arial"/>
                <a:ea typeface="Arial"/>
                <a:cs typeface="Arial"/>
                <a:sym typeface="Arial"/>
              </a:rPr>
              <a:t>) to</a:t>
            </a:r>
            <a:r>
              <a:rPr lang="en-US" sz="2800">
                <a:solidFill>
                  <a:srgbClr val="222222"/>
                </a:solidFill>
                <a:latin typeface="Arial"/>
                <a:ea typeface="Arial"/>
                <a:cs typeface="Arial"/>
                <a:sym typeface="Arial"/>
              </a:rPr>
              <a:t>. align with Earth’s spin axis, TPW occurs as a rotation about an Euler pole controlled by the minimum moment of inertia (</a:t>
            </a:r>
            <a:r>
              <a:rPr i="1" lang="en-US" sz="2800">
                <a:solidFill>
                  <a:srgbClr val="222222"/>
                </a:solidFill>
                <a:latin typeface="Arial"/>
                <a:ea typeface="Arial"/>
                <a:cs typeface="Arial"/>
                <a:sym typeface="Arial"/>
              </a:rPr>
              <a:t>I</a:t>
            </a:r>
            <a:r>
              <a:rPr baseline="-25000" i="1" lang="en-US" sz="2800">
                <a:solidFill>
                  <a:srgbClr val="222222"/>
                </a:solidFill>
                <a:latin typeface="Arial"/>
                <a:ea typeface="Arial"/>
                <a:cs typeface="Arial"/>
                <a:sym typeface="Arial"/>
              </a:rPr>
              <a:t>min</a:t>
            </a:r>
            <a:r>
              <a:rPr lang="en-US" sz="2800">
                <a:solidFill>
                  <a:srgbClr val="222222"/>
                </a:solidFill>
                <a:latin typeface="Arial"/>
                <a:ea typeface="Arial"/>
                <a:cs typeface="Arial"/>
                <a:sym typeface="Arial"/>
              </a:rPr>
              <a:t>) that is equatorial and is therefore predicted to circumscribe a great-circle APW path</a:t>
            </a:r>
            <a:endParaRPr sz="28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5"/>
          <p:cNvSpPr txBox="1"/>
          <p:nvPr>
            <p:ph type="title"/>
          </p:nvPr>
        </p:nvSpPr>
        <p:spPr>
          <a:xfrm>
            <a:off x="7366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23F4F"/>
              </a:buClr>
              <a:buSzPts val="4400"/>
              <a:buFont typeface="Open Sans"/>
              <a:buNone/>
            </a:pPr>
            <a:r>
              <a:rPr b="1" lang="en-US">
                <a:solidFill>
                  <a:srgbClr val="323F4F"/>
                </a:solidFill>
                <a:latin typeface="Open Sans"/>
                <a:ea typeface="Open Sans"/>
                <a:cs typeface="Open Sans"/>
                <a:sym typeface="Open Sans"/>
              </a:rPr>
              <a:t>In GAD we trust </a:t>
            </a:r>
            <a:endParaRPr/>
          </a:p>
        </p:txBody>
      </p:sp>
      <p:pic>
        <p:nvPicPr>
          <p:cNvPr descr="post office advice mild apparent polar wander fossil Burger wool" id="267" name="Google Shape;267;p25"/>
          <p:cNvPicPr preferRelativeResize="0"/>
          <p:nvPr>
            <p:ph idx="1" type="body"/>
          </p:nvPr>
        </p:nvPicPr>
        <p:blipFill rotWithShape="1">
          <a:blip r:embed="rId3">
            <a:alphaModFix/>
          </a:blip>
          <a:srcRect b="0" l="0" r="0" t="0"/>
          <a:stretch/>
        </p:blipFill>
        <p:spPr>
          <a:xfrm>
            <a:off x="736600" y="1690688"/>
            <a:ext cx="10617200" cy="42809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p:nvPr/>
        </p:nvSpPr>
        <p:spPr>
          <a:xfrm>
            <a:off x="0" y="0"/>
            <a:ext cx="12192000" cy="1943100"/>
          </a:xfrm>
          <a:prstGeom prst="rect">
            <a:avLst/>
          </a:prstGeom>
          <a:solidFill>
            <a:schemeClr val="dk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5400">
              <a:solidFill>
                <a:schemeClr val="lt1"/>
              </a:solidFill>
              <a:latin typeface="Open Sans"/>
              <a:ea typeface="Open Sans"/>
              <a:cs typeface="Open Sans"/>
              <a:sym typeface="Open Sans"/>
            </a:endParaRPr>
          </a:p>
        </p:txBody>
      </p:sp>
      <p:sp>
        <p:nvSpPr>
          <p:cNvPr id="273" name="Google Shape;273;p26"/>
          <p:cNvSpPr txBox="1"/>
          <p:nvPr/>
        </p:nvSpPr>
        <p:spPr>
          <a:xfrm>
            <a:off x="466725" y="314325"/>
            <a:ext cx="11039475" cy="15287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Open Sans"/>
              <a:buNone/>
            </a:pPr>
            <a:r>
              <a:rPr b="1" lang="en-US" sz="4400">
                <a:solidFill>
                  <a:schemeClr val="lt1"/>
                </a:solidFill>
                <a:latin typeface="Open Sans"/>
                <a:ea typeface="Open Sans"/>
                <a:cs typeface="Open Sans"/>
                <a:sym typeface="Open Sans"/>
              </a:rPr>
              <a:t>Mantle RF and Palaeomag RF</a:t>
            </a:r>
            <a:endParaRPr/>
          </a:p>
        </p:txBody>
      </p:sp>
      <p:pic>
        <p:nvPicPr>
          <p:cNvPr descr="Whole Foods Selling Pre-Peeled Oranges" id="274" name="Google Shape;274;p26"/>
          <p:cNvPicPr preferRelativeResize="0"/>
          <p:nvPr>
            <p:ph idx="1" type="body"/>
          </p:nvPr>
        </p:nvPicPr>
        <p:blipFill rotWithShape="1">
          <a:blip r:embed="rId3">
            <a:alphaModFix/>
          </a:blip>
          <a:srcRect b="21486" l="0" r="0" t="0"/>
          <a:stretch/>
        </p:blipFill>
        <p:spPr>
          <a:xfrm>
            <a:off x="134459" y="2183730"/>
            <a:ext cx="5961541" cy="3510420"/>
          </a:xfrm>
          <a:prstGeom prst="rect">
            <a:avLst/>
          </a:prstGeom>
          <a:noFill/>
          <a:ln>
            <a:noFill/>
          </a:ln>
        </p:spPr>
      </p:pic>
      <p:pic>
        <p:nvPicPr>
          <p:cNvPr descr="Using orange peel to deter pests for good | Homes &amp; Gardens" id="275" name="Google Shape;275;p26"/>
          <p:cNvPicPr preferRelativeResize="0"/>
          <p:nvPr/>
        </p:nvPicPr>
        <p:blipFill rotWithShape="1">
          <a:blip r:embed="rId4">
            <a:alphaModFix/>
          </a:blip>
          <a:srcRect b="0" l="6863" r="3027" t="0"/>
          <a:stretch/>
        </p:blipFill>
        <p:spPr>
          <a:xfrm>
            <a:off x="6356059" y="2183730"/>
            <a:ext cx="5623420" cy="35104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8"/>
          <p:cNvPicPr preferRelativeResize="0"/>
          <p:nvPr>
            <p:ph idx="1" type="body"/>
          </p:nvPr>
        </p:nvPicPr>
        <p:blipFill rotWithShape="1">
          <a:blip r:embed="rId3">
            <a:alphaModFix/>
          </a:blip>
          <a:srcRect b="0" l="0" r="0" t="0"/>
          <a:stretch/>
        </p:blipFill>
        <p:spPr>
          <a:xfrm>
            <a:off x="984246" y="-98425"/>
            <a:ext cx="9978129" cy="7054850"/>
          </a:xfrm>
          <a:prstGeom prst="rect">
            <a:avLst/>
          </a:prstGeom>
          <a:noFill/>
          <a:ln>
            <a:noFill/>
          </a:ln>
        </p:spPr>
      </p:pic>
      <p:sp>
        <p:nvSpPr>
          <p:cNvPr id="282" name="Google Shape;282;p28"/>
          <p:cNvSpPr txBox="1"/>
          <p:nvPr/>
        </p:nvSpPr>
        <p:spPr>
          <a:xfrm>
            <a:off x="0" y="3302000"/>
            <a:ext cx="391485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33F50"/>
                </a:solidFill>
                <a:latin typeface="Open Sans"/>
                <a:ea typeface="Open Sans"/>
                <a:cs typeface="Open Sans"/>
                <a:sym typeface="Open Sans"/>
              </a:rPr>
              <a:t>The PMRF has problems </a:t>
            </a:r>
            <a:br>
              <a:rPr b="1" lang="en-US" sz="2400">
                <a:solidFill>
                  <a:srgbClr val="333F50"/>
                </a:solidFill>
                <a:latin typeface="Open Sans"/>
                <a:ea typeface="Open Sans"/>
                <a:cs typeface="Open Sans"/>
                <a:sym typeface="Open Sans"/>
              </a:rPr>
            </a:br>
            <a:endParaRPr sz="2400">
              <a:solidFill>
                <a:schemeClr val="dk1"/>
              </a:solidFill>
              <a:latin typeface="Open Sans"/>
              <a:ea typeface="Open Sans"/>
              <a:cs typeface="Open Sans"/>
              <a:sym typeface="Open Sans"/>
            </a:endParaRPr>
          </a:p>
        </p:txBody>
      </p:sp>
      <p:sp>
        <p:nvSpPr>
          <p:cNvPr id="283" name="Google Shape;283;p28"/>
          <p:cNvSpPr txBox="1"/>
          <p:nvPr/>
        </p:nvSpPr>
        <p:spPr>
          <a:xfrm>
            <a:off x="8305881" y="3302000"/>
            <a:ext cx="36407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33F50"/>
                </a:solidFill>
                <a:latin typeface="Open Sans"/>
                <a:ea typeface="Open Sans"/>
                <a:cs typeface="Open Sans"/>
                <a:sym typeface="Open Sans"/>
              </a:rPr>
              <a:t>The MRF has problems</a:t>
            </a:r>
            <a:endParaRPr sz="24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838200" y="26003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33F50"/>
              </a:buClr>
              <a:buSzPts val="4400"/>
              <a:buFont typeface="Open Sans"/>
              <a:buNone/>
            </a:pPr>
            <a:r>
              <a:rPr b="1" lang="en-US">
                <a:solidFill>
                  <a:srgbClr val="333F50"/>
                </a:solidFill>
                <a:latin typeface="Open Sans"/>
                <a:ea typeface="Open Sans"/>
                <a:cs typeface="Open Sans"/>
                <a:sym typeface="Open Sans"/>
              </a:rPr>
              <a:t>The way you think about a problem will </a:t>
            </a:r>
            <a:r>
              <a:rPr b="1" lang="en-US" u="sng">
                <a:solidFill>
                  <a:srgbClr val="333F50"/>
                </a:solidFill>
                <a:latin typeface="Open Sans"/>
                <a:ea typeface="Open Sans"/>
                <a:cs typeface="Open Sans"/>
                <a:sym typeface="Open Sans"/>
              </a:rPr>
              <a:t>ALWAYS </a:t>
            </a:r>
            <a:r>
              <a:rPr b="1" lang="en-US">
                <a:solidFill>
                  <a:srgbClr val="333F50"/>
                </a:solidFill>
                <a:latin typeface="Open Sans"/>
                <a:ea typeface="Open Sans"/>
                <a:cs typeface="Open Sans"/>
                <a:sym typeface="Open Sans"/>
              </a:rPr>
              <a:t>impact the product.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nvSpPr>
        <p:spPr>
          <a:xfrm>
            <a:off x="0" y="-26377"/>
            <a:ext cx="4881193" cy="6863417"/>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But from them we have learnt:</a:t>
            </a:r>
            <a:endParaRPr/>
          </a:p>
          <a:p>
            <a:pPr indent="0" lvl="0" marL="0" marR="0" rtl="0" algn="l">
              <a:spcBef>
                <a:spcPts val="0"/>
              </a:spcBef>
              <a:spcAft>
                <a:spcPts val="0"/>
              </a:spcAft>
              <a:buNone/>
            </a:pPr>
            <a:r>
              <a:t/>
            </a:r>
            <a:endParaRPr sz="2000">
              <a:solidFill>
                <a:schemeClr val="dk1"/>
              </a:solidFill>
              <a:latin typeface="Open Sans"/>
              <a:ea typeface="Open Sans"/>
              <a:cs typeface="Open Sans"/>
              <a:sym typeface="Open Sans"/>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Open Sans"/>
                <a:ea typeface="Open Sans"/>
                <a:cs typeface="Open Sans"/>
                <a:sym typeface="Open Sans"/>
              </a:rPr>
              <a:t>The role of isolation in speciation</a:t>
            </a:r>
            <a:endParaRPr/>
          </a:p>
          <a:p>
            <a:pPr indent="-133350" lvl="0" marL="285750" marR="0" rtl="0" algn="l">
              <a:spcBef>
                <a:spcPts val="0"/>
              </a:spcBef>
              <a:spcAft>
                <a:spcPts val="0"/>
              </a:spcAft>
              <a:buClr>
                <a:schemeClr val="dk1"/>
              </a:buClr>
              <a:buSzPts val="2400"/>
              <a:buFont typeface="Arial"/>
              <a:buNone/>
            </a:pPr>
            <a:r>
              <a:t/>
            </a:r>
            <a:endParaRPr b="1" sz="2400">
              <a:solidFill>
                <a:schemeClr val="dk1"/>
              </a:solidFill>
              <a:latin typeface="Open Sans"/>
              <a:ea typeface="Open Sans"/>
              <a:cs typeface="Open Sans"/>
              <a:sym typeface="Open Sans"/>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Open Sans"/>
                <a:ea typeface="Open Sans"/>
                <a:cs typeface="Open Sans"/>
                <a:sym typeface="Open Sans"/>
              </a:rPr>
              <a:t>Requirements for endemism and biodiversity hotspots</a:t>
            </a:r>
            <a:endParaRPr/>
          </a:p>
          <a:p>
            <a:pPr indent="0" lvl="0" marL="0" marR="0" rtl="0" algn="l">
              <a:spcBef>
                <a:spcPts val="0"/>
              </a:spcBef>
              <a:spcAft>
                <a:spcPts val="0"/>
              </a:spcAft>
              <a:buNone/>
            </a:pPr>
            <a:r>
              <a:t/>
            </a:r>
            <a:endParaRPr b="1" sz="2400">
              <a:solidFill>
                <a:schemeClr val="dk1"/>
              </a:solidFill>
              <a:latin typeface="Open Sans"/>
              <a:ea typeface="Open Sans"/>
              <a:cs typeface="Open Sans"/>
              <a:sym typeface="Open Sans"/>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Open Sans"/>
                <a:ea typeface="Open Sans"/>
                <a:cs typeface="Open Sans"/>
                <a:sym typeface="Open Sans"/>
              </a:rPr>
              <a:t>Latitudinal diversity gradients</a:t>
            </a:r>
            <a:endParaRPr/>
          </a:p>
          <a:p>
            <a:pPr indent="-133350" lvl="0" marL="285750" marR="0" rtl="0" algn="l">
              <a:spcBef>
                <a:spcPts val="0"/>
              </a:spcBef>
              <a:spcAft>
                <a:spcPts val="0"/>
              </a:spcAft>
              <a:buClr>
                <a:schemeClr val="dk1"/>
              </a:buClr>
              <a:buSzPts val="2400"/>
              <a:buFont typeface="Arial"/>
              <a:buNone/>
            </a:pPr>
            <a:r>
              <a:t/>
            </a:r>
            <a:endParaRPr b="1" sz="2400">
              <a:solidFill>
                <a:schemeClr val="dk1"/>
              </a:solidFill>
              <a:latin typeface="Open Sans"/>
              <a:ea typeface="Open Sans"/>
              <a:cs typeface="Open Sans"/>
              <a:sym typeface="Open Sans"/>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Open Sans"/>
                <a:ea typeface="Open Sans"/>
                <a:cs typeface="Open Sans"/>
                <a:sym typeface="Open Sans"/>
              </a:rPr>
              <a:t>The regional patterns in selectivity and resistivity regarding extinction</a:t>
            </a:r>
            <a:endParaRPr/>
          </a:p>
          <a:p>
            <a:pPr indent="-133350" lvl="0" marL="285750" marR="0" rtl="0" algn="l">
              <a:spcBef>
                <a:spcPts val="0"/>
              </a:spcBef>
              <a:spcAft>
                <a:spcPts val="0"/>
              </a:spcAft>
              <a:buClr>
                <a:schemeClr val="dk1"/>
              </a:buClr>
              <a:buSzPts val="2400"/>
              <a:buFont typeface="Arial"/>
              <a:buNone/>
            </a:pPr>
            <a:r>
              <a:t/>
            </a:r>
            <a:endParaRPr b="1" sz="2400">
              <a:solidFill>
                <a:schemeClr val="dk1"/>
              </a:solidFill>
              <a:latin typeface="Open Sans"/>
              <a:ea typeface="Open Sans"/>
              <a:cs typeface="Open Sans"/>
              <a:sym typeface="Open Sans"/>
            </a:endParaRPr>
          </a:p>
          <a:p>
            <a:pPr indent="-133350" lvl="0" marL="285750" marR="0" rtl="0" algn="l">
              <a:spcBef>
                <a:spcPts val="0"/>
              </a:spcBef>
              <a:spcAft>
                <a:spcPts val="0"/>
              </a:spcAft>
              <a:buClr>
                <a:schemeClr val="dk1"/>
              </a:buClr>
              <a:buSzPts val="2400"/>
              <a:buFont typeface="Arial"/>
              <a:buNone/>
            </a:pPr>
            <a:r>
              <a:t/>
            </a:r>
            <a:endParaRPr b="1" sz="2400">
              <a:solidFill>
                <a:schemeClr val="dk1"/>
              </a:solidFill>
              <a:latin typeface="Open Sans"/>
              <a:ea typeface="Open Sans"/>
              <a:cs typeface="Open Sans"/>
              <a:sym typeface="Open Sans"/>
            </a:endParaRPr>
          </a:p>
          <a:p>
            <a:pPr indent="-133350" lvl="0" marL="285750" marR="0" rtl="0" algn="l">
              <a:spcBef>
                <a:spcPts val="0"/>
              </a:spcBef>
              <a:spcAft>
                <a:spcPts val="0"/>
              </a:spcAft>
              <a:buClr>
                <a:schemeClr val="dk1"/>
              </a:buClr>
              <a:buSzPts val="2400"/>
              <a:buFont typeface="Arial"/>
              <a:buNone/>
            </a:pPr>
            <a:r>
              <a:t/>
            </a:r>
            <a:endParaRPr b="1" sz="2400">
              <a:solidFill>
                <a:schemeClr val="dk1"/>
              </a:solidFill>
              <a:latin typeface="Open Sans"/>
              <a:ea typeface="Open Sans"/>
              <a:cs typeface="Open Sans"/>
              <a:sym typeface="Open Sans"/>
            </a:endParaRPr>
          </a:p>
          <a:p>
            <a:pPr indent="-133350" lvl="0" marL="285750" marR="0" rtl="0" algn="l">
              <a:spcBef>
                <a:spcPts val="0"/>
              </a:spcBef>
              <a:spcAft>
                <a:spcPts val="0"/>
              </a:spcAft>
              <a:buClr>
                <a:schemeClr val="dk1"/>
              </a:buClr>
              <a:buSzPts val="2400"/>
              <a:buFont typeface="Arial"/>
              <a:buNone/>
            </a:pPr>
            <a:r>
              <a:t/>
            </a:r>
            <a:endParaRPr b="1" sz="24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descr="Teaching and learning models - Some are useful — Dr Nathaniel Swain" id="295" name="Google Shape;295;p31"/>
          <p:cNvPicPr preferRelativeResize="0"/>
          <p:nvPr/>
        </p:nvPicPr>
        <p:blipFill rotWithShape="1">
          <a:blip r:embed="rId3">
            <a:alphaModFix/>
          </a:blip>
          <a:srcRect b="0" l="8198" r="0" t="2895"/>
          <a:stretch/>
        </p:blipFill>
        <p:spPr>
          <a:xfrm>
            <a:off x="4881192" y="975946"/>
            <a:ext cx="7410641" cy="5882054"/>
          </a:xfrm>
          <a:prstGeom prst="rect">
            <a:avLst/>
          </a:prstGeom>
          <a:noFill/>
          <a:ln>
            <a:noFill/>
          </a:ln>
        </p:spPr>
      </p:pic>
      <p:sp>
        <p:nvSpPr>
          <p:cNvPr id="296" name="Google Shape;296;p31"/>
          <p:cNvSpPr/>
          <p:nvPr/>
        </p:nvSpPr>
        <p:spPr>
          <a:xfrm>
            <a:off x="4586288" y="6050756"/>
            <a:ext cx="311943" cy="711994"/>
          </a:xfrm>
          <a:custGeom>
            <a:rect b="b" l="l" r="r" t="t"/>
            <a:pathLst>
              <a:path extrusionOk="0" h="711994" w="311943">
                <a:moveTo>
                  <a:pt x="311943" y="0"/>
                </a:moveTo>
                <a:cubicBezTo>
                  <a:pt x="311149" y="6350"/>
                  <a:pt x="311586" y="12979"/>
                  <a:pt x="309562" y="19050"/>
                </a:cubicBezTo>
                <a:cubicBezTo>
                  <a:pt x="308307" y="22815"/>
                  <a:pt x="304619" y="25273"/>
                  <a:pt x="302418" y="28575"/>
                </a:cubicBezTo>
                <a:cubicBezTo>
                  <a:pt x="299851" y="32426"/>
                  <a:pt x="297523" y="36436"/>
                  <a:pt x="295275" y="40482"/>
                </a:cubicBezTo>
                <a:cubicBezTo>
                  <a:pt x="270479" y="85117"/>
                  <a:pt x="305004" y="23403"/>
                  <a:pt x="288131" y="57150"/>
                </a:cubicBezTo>
                <a:cubicBezTo>
                  <a:pt x="286061" y="61290"/>
                  <a:pt x="283057" y="64917"/>
                  <a:pt x="280987" y="69057"/>
                </a:cubicBezTo>
                <a:cubicBezTo>
                  <a:pt x="279865" y="71302"/>
                  <a:pt x="279728" y="73955"/>
                  <a:pt x="278606" y="76200"/>
                </a:cubicBezTo>
                <a:cubicBezTo>
                  <a:pt x="268501" y="96410"/>
                  <a:pt x="273787" y="79668"/>
                  <a:pt x="264318" y="102394"/>
                </a:cubicBezTo>
                <a:cubicBezTo>
                  <a:pt x="249677" y="137533"/>
                  <a:pt x="273640" y="90324"/>
                  <a:pt x="250031" y="140494"/>
                </a:cubicBezTo>
                <a:cubicBezTo>
                  <a:pt x="247306" y="146284"/>
                  <a:pt x="243518" y="151516"/>
                  <a:pt x="240506" y="157163"/>
                </a:cubicBezTo>
                <a:cubicBezTo>
                  <a:pt x="237165" y="163427"/>
                  <a:pt x="234474" y="170032"/>
                  <a:pt x="230981" y="176213"/>
                </a:cubicBezTo>
                <a:cubicBezTo>
                  <a:pt x="224149" y="188301"/>
                  <a:pt x="215760" y="199513"/>
                  <a:pt x="209550" y="211932"/>
                </a:cubicBezTo>
                <a:cubicBezTo>
                  <a:pt x="203994" y="223044"/>
                  <a:pt x="198748" y="234317"/>
                  <a:pt x="192881" y="245269"/>
                </a:cubicBezTo>
                <a:cubicBezTo>
                  <a:pt x="186837" y="256551"/>
                  <a:pt x="179370" y="267068"/>
                  <a:pt x="173831" y="278607"/>
                </a:cubicBezTo>
                <a:cubicBezTo>
                  <a:pt x="169811" y="286982"/>
                  <a:pt x="167911" y="296238"/>
                  <a:pt x="164306" y="304800"/>
                </a:cubicBezTo>
                <a:cubicBezTo>
                  <a:pt x="161551" y="311343"/>
                  <a:pt x="157627" y="317346"/>
                  <a:pt x="154781" y="323850"/>
                </a:cubicBezTo>
                <a:cubicBezTo>
                  <a:pt x="152063" y="330063"/>
                  <a:pt x="150670" y="336834"/>
                  <a:pt x="147637" y="342900"/>
                </a:cubicBezTo>
                <a:cubicBezTo>
                  <a:pt x="143497" y="351179"/>
                  <a:pt x="137490" y="358434"/>
                  <a:pt x="133350" y="366713"/>
                </a:cubicBezTo>
                <a:cubicBezTo>
                  <a:pt x="129527" y="374359"/>
                  <a:pt x="127333" y="382729"/>
                  <a:pt x="123825" y="390525"/>
                </a:cubicBezTo>
                <a:cubicBezTo>
                  <a:pt x="120183" y="398618"/>
                  <a:pt x="115887" y="406400"/>
                  <a:pt x="111918" y="414338"/>
                </a:cubicBezTo>
                <a:cubicBezTo>
                  <a:pt x="110331" y="421482"/>
                  <a:pt x="109375" y="428796"/>
                  <a:pt x="107156" y="435769"/>
                </a:cubicBezTo>
                <a:cubicBezTo>
                  <a:pt x="103804" y="446304"/>
                  <a:pt x="99356" y="456460"/>
                  <a:pt x="95250" y="466725"/>
                </a:cubicBezTo>
                <a:cubicBezTo>
                  <a:pt x="93005" y="472338"/>
                  <a:pt x="89909" y="477624"/>
                  <a:pt x="88106" y="483394"/>
                </a:cubicBezTo>
                <a:cubicBezTo>
                  <a:pt x="81361" y="504977"/>
                  <a:pt x="85928" y="502123"/>
                  <a:pt x="78581" y="521494"/>
                </a:cubicBezTo>
                <a:cubicBezTo>
                  <a:pt x="71890" y="539135"/>
                  <a:pt x="64813" y="556641"/>
                  <a:pt x="57150" y="573882"/>
                </a:cubicBezTo>
                <a:cubicBezTo>
                  <a:pt x="47632" y="595296"/>
                  <a:pt x="47974" y="593384"/>
                  <a:pt x="40481" y="614363"/>
                </a:cubicBezTo>
                <a:cubicBezTo>
                  <a:pt x="29051" y="646363"/>
                  <a:pt x="44127" y="609450"/>
                  <a:pt x="26193" y="645319"/>
                </a:cubicBezTo>
                <a:cubicBezTo>
                  <a:pt x="24282" y="649142"/>
                  <a:pt x="23342" y="653402"/>
                  <a:pt x="21431" y="657225"/>
                </a:cubicBezTo>
                <a:cubicBezTo>
                  <a:pt x="9166" y="681755"/>
                  <a:pt x="18704" y="656562"/>
                  <a:pt x="9525" y="681038"/>
                </a:cubicBezTo>
                <a:cubicBezTo>
                  <a:pt x="6823" y="688244"/>
                  <a:pt x="4362" y="698245"/>
                  <a:pt x="2381" y="704850"/>
                </a:cubicBezTo>
                <a:cubicBezTo>
                  <a:pt x="1660" y="707254"/>
                  <a:pt x="0" y="711994"/>
                  <a:pt x="0" y="711994"/>
                </a:cubicBezTo>
              </a:path>
            </a:pathLst>
          </a:cu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97" name="Google Shape;297;p31"/>
          <p:cNvSpPr/>
          <p:nvPr/>
        </p:nvSpPr>
        <p:spPr>
          <a:xfrm>
            <a:off x="4693444" y="6112669"/>
            <a:ext cx="192881" cy="657225"/>
          </a:xfrm>
          <a:custGeom>
            <a:rect b="b" l="l" r="r" t="t"/>
            <a:pathLst>
              <a:path extrusionOk="0" h="657225" w="192881">
                <a:moveTo>
                  <a:pt x="192881" y="0"/>
                </a:moveTo>
                <a:cubicBezTo>
                  <a:pt x="189706" y="3969"/>
                  <a:pt x="185790" y="7444"/>
                  <a:pt x="183356" y="11906"/>
                </a:cubicBezTo>
                <a:cubicBezTo>
                  <a:pt x="172470" y="31865"/>
                  <a:pt x="177117" y="78452"/>
                  <a:pt x="176212" y="88106"/>
                </a:cubicBezTo>
                <a:cubicBezTo>
                  <a:pt x="175743" y="93104"/>
                  <a:pt x="172892" y="97585"/>
                  <a:pt x="171450" y="102394"/>
                </a:cubicBezTo>
                <a:cubicBezTo>
                  <a:pt x="170510" y="105529"/>
                  <a:pt x="170045" y="108795"/>
                  <a:pt x="169069" y="111919"/>
                </a:cubicBezTo>
                <a:cubicBezTo>
                  <a:pt x="166074" y="121502"/>
                  <a:pt x="161195" y="130590"/>
                  <a:pt x="159544" y="140494"/>
                </a:cubicBezTo>
                <a:cubicBezTo>
                  <a:pt x="156578" y="158282"/>
                  <a:pt x="159321" y="150463"/>
                  <a:pt x="152400" y="164306"/>
                </a:cubicBezTo>
                <a:cubicBezTo>
                  <a:pt x="151606" y="176212"/>
                  <a:pt x="152272" y="188307"/>
                  <a:pt x="150019" y="200025"/>
                </a:cubicBezTo>
                <a:cubicBezTo>
                  <a:pt x="148265" y="209149"/>
                  <a:pt x="143311" y="217366"/>
                  <a:pt x="140494" y="226219"/>
                </a:cubicBezTo>
                <a:cubicBezTo>
                  <a:pt x="137750" y="234843"/>
                  <a:pt x="135731" y="243681"/>
                  <a:pt x="133350" y="252412"/>
                </a:cubicBezTo>
                <a:cubicBezTo>
                  <a:pt x="132556" y="258762"/>
                  <a:pt x="132148" y="265172"/>
                  <a:pt x="130969" y="271462"/>
                </a:cubicBezTo>
                <a:cubicBezTo>
                  <a:pt x="129763" y="277895"/>
                  <a:pt x="127282" y="284056"/>
                  <a:pt x="126206" y="290512"/>
                </a:cubicBezTo>
                <a:cubicBezTo>
                  <a:pt x="124895" y="298381"/>
                  <a:pt x="125331" y="306491"/>
                  <a:pt x="123825" y="314325"/>
                </a:cubicBezTo>
                <a:cubicBezTo>
                  <a:pt x="121353" y="327180"/>
                  <a:pt x="121562" y="341533"/>
                  <a:pt x="114300" y="352425"/>
                </a:cubicBezTo>
                <a:cubicBezTo>
                  <a:pt x="111125" y="357187"/>
                  <a:pt x="107335" y="361593"/>
                  <a:pt x="104775" y="366712"/>
                </a:cubicBezTo>
                <a:cubicBezTo>
                  <a:pt x="100952" y="374359"/>
                  <a:pt x="98722" y="382713"/>
                  <a:pt x="95250" y="390525"/>
                </a:cubicBezTo>
                <a:cubicBezTo>
                  <a:pt x="92367" y="397013"/>
                  <a:pt x="88900" y="403225"/>
                  <a:pt x="85725" y="409575"/>
                </a:cubicBezTo>
                <a:cubicBezTo>
                  <a:pt x="75460" y="455763"/>
                  <a:pt x="88572" y="404943"/>
                  <a:pt x="69056" y="454819"/>
                </a:cubicBezTo>
                <a:cubicBezTo>
                  <a:pt x="65122" y="464873"/>
                  <a:pt x="63188" y="475617"/>
                  <a:pt x="59531" y="485775"/>
                </a:cubicBezTo>
                <a:cubicBezTo>
                  <a:pt x="56036" y="495484"/>
                  <a:pt x="51365" y="504733"/>
                  <a:pt x="47625" y="514350"/>
                </a:cubicBezTo>
                <a:cubicBezTo>
                  <a:pt x="43217" y="525685"/>
                  <a:pt x="40917" y="535712"/>
                  <a:pt x="38100" y="547687"/>
                </a:cubicBezTo>
                <a:cubicBezTo>
                  <a:pt x="36424" y="554811"/>
                  <a:pt x="35798" y="562227"/>
                  <a:pt x="33337" y="569119"/>
                </a:cubicBezTo>
                <a:cubicBezTo>
                  <a:pt x="31780" y="573478"/>
                  <a:pt x="28151" y="576831"/>
                  <a:pt x="26194" y="581025"/>
                </a:cubicBezTo>
                <a:cubicBezTo>
                  <a:pt x="22579" y="588772"/>
                  <a:pt x="19373" y="596727"/>
                  <a:pt x="16669" y="604837"/>
                </a:cubicBezTo>
                <a:cubicBezTo>
                  <a:pt x="15081" y="609600"/>
                  <a:pt x="13945" y="614537"/>
                  <a:pt x="11906" y="619125"/>
                </a:cubicBezTo>
                <a:cubicBezTo>
                  <a:pt x="10744" y="621740"/>
                  <a:pt x="8424" y="623709"/>
                  <a:pt x="7144" y="626269"/>
                </a:cubicBezTo>
                <a:cubicBezTo>
                  <a:pt x="5232" y="630092"/>
                  <a:pt x="3969" y="634206"/>
                  <a:pt x="2381" y="638175"/>
                </a:cubicBezTo>
                <a:cubicBezTo>
                  <a:pt x="-112" y="655630"/>
                  <a:pt x="0" y="649231"/>
                  <a:pt x="0" y="657225"/>
                </a:cubicBezTo>
              </a:path>
            </a:pathLst>
          </a:cu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p:nvPr/>
        </p:nvSpPr>
        <p:spPr>
          <a:xfrm>
            <a:off x="121639" y="96473"/>
            <a:ext cx="4395831" cy="6652470"/>
          </a:xfrm>
          <a:prstGeom prst="rect">
            <a:avLst/>
          </a:prstGeom>
          <a:gradFill>
            <a:gsLst>
              <a:gs pos="0">
                <a:srgbClr val="213F76"/>
              </a:gs>
              <a:gs pos="50000">
                <a:srgbClr val="2F5CAB"/>
              </a:gs>
              <a:gs pos="100000">
                <a:srgbClr val="3A6FCD"/>
              </a:gs>
            </a:gsLst>
            <a:lin ang="13500000" scaled="0"/>
          </a:gra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04" name="Google Shape;304;p33"/>
          <p:cNvSpPr txBox="1"/>
          <p:nvPr>
            <p:ph idx="1" type="body"/>
          </p:nvPr>
        </p:nvSpPr>
        <p:spPr>
          <a:xfrm>
            <a:off x="267092" y="300052"/>
            <a:ext cx="3960565"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2F2F2"/>
              </a:buClr>
              <a:buSzPts val="2400"/>
              <a:buNone/>
            </a:pPr>
            <a:r>
              <a:rPr b="1" lang="en-US" sz="2400">
                <a:solidFill>
                  <a:srgbClr val="F2F2F2"/>
                </a:solidFill>
                <a:latin typeface="Gill Sans"/>
                <a:ea typeface="Gill Sans"/>
                <a:cs typeface="Gill Sans"/>
                <a:sym typeface="Gill Sans"/>
              </a:rPr>
              <a:t>R tutorial:</a:t>
            </a:r>
            <a:endParaRPr/>
          </a:p>
          <a:p>
            <a:pPr indent="0" lvl="0" marL="0" rtl="0" algn="l">
              <a:lnSpc>
                <a:spcPct val="90000"/>
              </a:lnSpc>
              <a:spcBef>
                <a:spcPts val="0"/>
              </a:spcBef>
              <a:spcAft>
                <a:spcPts val="0"/>
              </a:spcAft>
              <a:buClr>
                <a:schemeClr val="dk1"/>
              </a:buClr>
              <a:buSzPts val="2400"/>
              <a:buNone/>
            </a:pPr>
            <a:r>
              <a:t/>
            </a:r>
            <a:endParaRPr b="1" sz="24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rgbClr val="F2F2F2"/>
              </a:buClr>
              <a:buSzPts val="2400"/>
              <a:buNone/>
            </a:pPr>
            <a:r>
              <a:rPr b="1" lang="en-US" sz="2400">
                <a:solidFill>
                  <a:srgbClr val="F2F2F2"/>
                </a:solidFill>
                <a:latin typeface="Gill Sans"/>
                <a:ea typeface="Gill Sans"/>
                <a:cs typeface="Gill Sans"/>
                <a:sym typeface="Gill Sans"/>
              </a:rPr>
              <a:t>Download resources from Github</a:t>
            </a:r>
            <a:endParaRPr b="1" sz="24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chemeClr val="dk1"/>
              </a:buClr>
              <a:buSzPts val="2400"/>
              <a:buNone/>
            </a:pPr>
            <a:r>
              <a:t/>
            </a:r>
            <a:endParaRPr b="1" sz="24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rgbClr val="F2F2F2"/>
              </a:buClr>
              <a:buSzPts val="2400"/>
              <a:buNone/>
            </a:pPr>
            <a:r>
              <a:rPr b="1" lang="en-US" sz="2400">
                <a:solidFill>
                  <a:srgbClr val="F2F2F2"/>
                </a:solidFill>
                <a:latin typeface="Gill Sans"/>
                <a:ea typeface="Gill Sans"/>
                <a:cs typeface="Gill Sans"/>
                <a:sym typeface="Gill Sans"/>
              </a:rPr>
              <a:t>Navigate to: ‘code\1_explore.R’</a:t>
            </a:r>
            <a:endParaRPr b="1" sz="3600">
              <a:solidFill>
                <a:srgbClr val="F2F2F2"/>
              </a:solidFill>
            </a:endParaRPr>
          </a:p>
          <a:p>
            <a:pPr indent="0" lvl="0" marL="0" rtl="0" algn="l">
              <a:lnSpc>
                <a:spcPct val="90000"/>
              </a:lnSpc>
              <a:spcBef>
                <a:spcPts val="1000"/>
              </a:spcBef>
              <a:spcAft>
                <a:spcPts val="0"/>
              </a:spcAft>
              <a:buClr>
                <a:schemeClr val="dk1"/>
              </a:buClr>
              <a:buSzPts val="3600"/>
              <a:buNone/>
            </a:pPr>
            <a:r>
              <a:t/>
            </a:r>
            <a:endParaRPr b="1" i="0" sz="3600" u="none" strike="noStrike">
              <a:solidFill>
                <a:srgbClr val="F2F2F2"/>
              </a:solidFill>
              <a:latin typeface="Gill Sans"/>
              <a:ea typeface="Gill Sans"/>
              <a:cs typeface="Gill Sans"/>
              <a:sym typeface="Gill Sans"/>
            </a:endParaRPr>
          </a:p>
        </p:txBody>
      </p:sp>
      <p:pic>
        <p:nvPicPr>
          <p:cNvPr id="305" name="Google Shape;305;p33"/>
          <p:cNvPicPr preferRelativeResize="0"/>
          <p:nvPr/>
        </p:nvPicPr>
        <p:blipFill rotWithShape="1">
          <a:blip r:embed="rId3">
            <a:alphaModFix amt="20000"/>
          </a:blip>
          <a:srcRect b="0" l="0" r="0" t="0"/>
          <a:stretch/>
        </p:blipFill>
        <p:spPr>
          <a:xfrm>
            <a:off x="4588778" y="174509"/>
            <a:ext cx="7510943" cy="6508982"/>
          </a:xfrm>
          <a:prstGeom prst="rect">
            <a:avLst/>
          </a:prstGeom>
          <a:noFill/>
          <a:ln>
            <a:noFill/>
          </a:ln>
        </p:spPr>
      </p:pic>
      <p:sp>
        <p:nvSpPr>
          <p:cNvPr id="306" name="Google Shape;306;p33"/>
          <p:cNvSpPr txBox="1"/>
          <p:nvPr/>
        </p:nvSpPr>
        <p:spPr>
          <a:xfrm>
            <a:off x="4763589" y="2622489"/>
            <a:ext cx="7161300" cy="160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u="sng">
                <a:solidFill>
                  <a:schemeClr val="hlink"/>
                </a:solidFill>
                <a:latin typeface="Gill Sans"/>
                <a:ea typeface="Gill Sans"/>
                <a:cs typeface="Gill Sans"/>
                <a:sym typeface="Gill Sans"/>
                <a:hlinkClick r:id="rId4"/>
              </a:rPr>
              <a:t>https://tinyurl.com/palaeogeography2024palass</a:t>
            </a:r>
            <a:endParaRPr/>
          </a:p>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7" name="Shape 107"/>
        <p:cNvGrpSpPr/>
        <p:nvPr/>
      </p:nvGrpSpPr>
      <p:grpSpPr>
        <a:xfrm>
          <a:off x="0" y="0"/>
          <a:ext cx="0" cy="0"/>
          <a:chOff x="0" y="0"/>
          <a:chExt cx="0" cy="0"/>
        </a:xfrm>
      </p:grpSpPr>
      <p:sp>
        <p:nvSpPr>
          <p:cNvPr id="108" name="Google Shape;108;p3"/>
          <p:cNvSpPr txBox="1"/>
          <p:nvPr/>
        </p:nvSpPr>
        <p:spPr>
          <a:xfrm>
            <a:off x="0" y="648866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Open Sans"/>
                <a:ea typeface="Open Sans"/>
                <a:cs typeface="Open Sans"/>
                <a:sym typeface="Open Sans"/>
              </a:rPr>
              <a:t>Merdith et al 2021.</a:t>
            </a:r>
            <a:endParaRPr/>
          </a:p>
        </p:txBody>
      </p:sp>
      <p:pic>
        <p:nvPicPr>
          <p:cNvPr descr="An international team of scientists including experts from the University of Adelaide has just released  the first full tectonic plate reconstruction of the last billion years – spanning nearly a quarter of the Earth’s existence.&#10;&#10;Full article at https://sciences.adelaide.edu.au/news/list/2021/02/12/tectonic-time-lapse-one-billion-years-of-earths-history-in-40-seconds&#10;&#10;Full-plate tectonic animation of the last billion years. White areas represent oceanic crust, green areas are modelled continental lithosphere, and blue areas are additional present-day continental crust. Spiked lines are subduction zones; blue lines are mid-ocean ridges; black lines are transform boundaries. Ma = Millions of years ago. 1 second = 25 million years. Credit: Merdith et al. 2021 (Earth Science Reviews) - https://doi.org/10.1016/j.earscirev.2020.103477" id="109" name="Google Shape;109;p3" title="Tectonic time-lapse: One billion years of Earth’s history in 40 seconds">
            <a:hlinkClick r:id="rId3"/>
          </p:cNvPr>
          <p:cNvPicPr preferRelativeResize="0"/>
          <p:nvPr/>
        </p:nvPicPr>
        <p:blipFill>
          <a:blip r:embed="rId4">
            <a:alphaModFix/>
          </a:blip>
          <a:stretch>
            <a:fillRect/>
          </a:stretch>
        </p:blipFill>
        <p:spPr>
          <a:xfrm>
            <a:off x="1411200" y="536025"/>
            <a:ext cx="9840000" cy="553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1d2830f26d_1_62"/>
          <p:cNvSpPr/>
          <p:nvPr/>
        </p:nvSpPr>
        <p:spPr>
          <a:xfrm>
            <a:off x="121639" y="96473"/>
            <a:ext cx="4395900" cy="6652500"/>
          </a:xfrm>
          <a:prstGeom prst="rect">
            <a:avLst/>
          </a:prstGeom>
          <a:gradFill>
            <a:gsLst>
              <a:gs pos="0">
                <a:srgbClr val="213F76"/>
              </a:gs>
              <a:gs pos="50000">
                <a:srgbClr val="2F5CAB"/>
              </a:gs>
              <a:gs pos="100000">
                <a:srgbClr val="3A6FCD"/>
              </a:gs>
            </a:gsLst>
            <a:lin ang="13500032" scaled="0"/>
          </a:gra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13" name="Google Shape;313;g31d2830f26d_1_62"/>
          <p:cNvSpPr txBox="1"/>
          <p:nvPr>
            <p:ph idx="1" type="body"/>
          </p:nvPr>
        </p:nvSpPr>
        <p:spPr>
          <a:xfrm>
            <a:off x="267092" y="300052"/>
            <a:ext cx="3960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2F2F2"/>
              </a:buClr>
              <a:buSzPts val="2400"/>
              <a:buNone/>
            </a:pPr>
            <a:r>
              <a:rPr b="1" lang="en-US" sz="2400">
                <a:solidFill>
                  <a:srgbClr val="F2F2F2"/>
                </a:solidFill>
                <a:latin typeface="Gill Sans"/>
                <a:ea typeface="Gill Sans"/>
                <a:cs typeface="Gill Sans"/>
                <a:sym typeface="Gill Sans"/>
              </a:rPr>
              <a:t>R tutorial:</a:t>
            </a:r>
            <a:endParaRPr/>
          </a:p>
          <a:p>
            <a:pPr indent="0" lvl="0" marL="0" rtl="0" algn="l">
              <a:lnSpc>
                <a:spcPct val="90000"/>
              </a:lnSpc>
              <a:spcBef>
                <a:spcPts val="0"/>
              </a:spcBef>
              <a:spcAft>
                <a:spcPts val="0"/>
              </a:spcAft>
              <a:buClr>
                <a:schemeClr val="dk1"/>
              </a:buClr>
              <a:buSzPts val="2400"/>
              <a:buNone/>
            </a:pPr>
            <a:r>
              <a:t/>
            </a:r>
            <a:endParaRPr b="1" sz="24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rgbClr val="F2F2F2"/>
              </a:buClr>
              <a:buSzPts val="2400"/>
              <a:buNone/>
            </a:pPr>
            <a:r>
              <a:rPr b="1" lang="en-US" sz="2400">
                <a:solidFill>
                  <a:srgbClr val="F2F2F2"/>
                </a:solidFill>
                <a:latin typeface="Gill Sans"/>
                <a:ea typeface="Gill Sans"/>
                <a:cs typeface="Gill Sans"/>
                <a:sym typeface="Gill Sans"/>
              </a:rPr>
              <a:t>Download resources from Github</a:t>
            </a:r>
            <a:endParaRPr b="1" sz="24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chemeClr val="dk1"/>
              </a:buClr>
              <a:buSzPts val="2400"/>
              <a:buNone/>
            </a:pPr>
            <a:r>
              <a:t/>
            </a:r>
            <a:endParaRPr b="1" sz="24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rgbClr val="F2F2F2"/>
              </a:buClr>
              <a:buSzPts val="2400"/>
              <a:buNone/>
            </a:pPr>
            <a:r>
              <a:rPr b="1" lang="en-US" sz="2400">
                <a:solidFill>
                  <a:srgbClr val="F2F2F2"/>
                </a:solidFill>
                <a:latin typeface="Gill Sans"/>
                <a:ea typeface="Gill Sans"/>
                <a:cs typeface="Gill Sans"/>
                <a:sym typeface="Gill Sans"/>
              </a:rPr>
              <a:t>Navigate to: ‘code\1_explore.R’</a:t>
            </a:r>
            <a:endParaRPr b="1" sz="3600">
              <a:solidFill>
                <a:srgbClr val="F2F2F2"/>
              </a:solidFill>
            </a:endParaRPr>
          </a:p>
          <a:p>
            <a:pPr indent="0" lvl="0" marL="0" rtl="0" algn="l">
              <a:lnSpc>
                <a:spcPct val="90000"/>
              </a:lnSpc>
              <a:spcBef>
                <a:spcPts val="1000"/>
              </a:spcBef>
              <a:spcAft>
                <a:spcPts val="0"/>
              </a:spcAft>
              <a:buClr>
                <a:schemeClr val="dk1"/>
              </a:buClr>
              <a:buSzPts val="3600"/>
              <a:buNone/>
            </a:pPr>
            <a:r>
              <a:t/>
            </a:r>
            <a:endParaRPr b="1" i="0" sz="3600" u="none" strike="noStrike">
              <a:solidFill>
                <a:srgbClr val="F2F2F2"/>
              </a:solidFill>
              <a:latin typeface="Gill Sans"/>
              <a:ea typeface="Gill Sans"/>
              <a:cs typeface="Gill Sans"/>
              <a:sym typeface="Gill Sans"/>
            </a:endParaRPr>
          </a:p>
        </p:txBody>
      </p:sp>
      <p:pic>
        <p:nvPicPr>
          <p:cNvPr id="314" name="Google Shape;314;g31d2830f26d_1_62"/>
          <p:cNvPicPr preferRelativeResize="0"/>
          <p:nvPr/>
        </p:nvPicPr>
        <p:blipFill rotWithShape="1">
          <a:blip r:embed="rId3">
            <a:alphaModFix amt="20000"/>
          </a:blip>
          <a:srcRect b="0" l="0" r="0" t="0"/>
          <a:stretch/>
        </p:blipFill>
        <p:spPr>
          <a:xfrm>
            <a:off x="4588778" y="174509"/>
            <a:ext cx="7510944" cy="6508983"/>
          </a:xfrm>
          <a:prstGeom prst="rect">
            <a:avLst/>
          </a:prstGeom>
          <a:noFill/>
          <a:ln>
            <a:noFill/>
          </a:ln>
        </p:spPr>
      </p:pic>
      <p:sp>
        <p:nvSpPr>
          <p:cNvPr id="315" name="Google Shape;315;g31d2830f26d_1_62"/>
          <p:cNvSpPr txBox="1"/>
          <p:nvPr/>
        </p:nvSpPr>
        <p:spPr>
          <a:xfrm>
            <a:off x="4763589" y="2622489"/>
            <a:ext cx="7161300" cy="98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latin typeface="Gill Sans"/>
                <a:ea typeface="Gill Sans"/>
                <a:cs typeface="Gill Sans"/>
                <a:sym typeface="Gill Sans"/>
              </a:rPr>
              <a:t>Coastlines vs static polygons</a:t>
            </a:r>
            <a:endParaRPr/>
          </a:p>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Open Sans"/>
              <a:buNone/>
            </a:pPr>
            <a:r>
              <a:rPr lang="en-US"/>
              <a:t>Break</a:t>
            </a:r>
            <a:endParaRPr/>
          </a:p>
        </p:txBody>
      </p:sp>
      <p:sp>
        <p:nvSpPr>
          <p:cNvPr id="321" name="Google Shape;32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ph type="title"/>
          </p:nvPr>
        </p:nvSpPr>
        <p:spPr>
          <a:xfrm>
            <a:off x="3505200" y="3917156"/>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4400"/>
              <a:buFont typeface="Open Sans"/>
              <a:buNone/>
            </a:pPr>
            <a:r>
              <a:rPr lang="en-US">
                <a:solidFill>
                  <a:schemeClr val="dk2"/>
                </a:solidFill>
              </a:rPr>
              <a:t>GPM </a:t>
            </a:r>
            <a:br>
              <a:rPr lang="en-US">
                <a:solidFill>
                  <a:schemeClr val="dk2"/>
                </a:solidFill>
              </a:rPr>
            </a:br>
            <a:r>
              <a:rPr lang="en-US">
                <a:solidFill>
                  <a:schemeClr val="dk2"/>
                </a:solidFill>
              </a:rPr>
              <a:t>Developers and Users</a:t>
            </a:r>
            <a:endParaRPr>
              <a:solidFill>
                <a:schemeClr val="dk2"/>
              </a:solidFill>
            </a:endParaRPr>
          </a:p>
        </p:txBody>
      </p:sp>
      <p:sp>
        <p:nvSpPr>
          <p:cNvPr id="327" name="Google Shape;327;p35"/>
          <p:cNvSpPr txBox="1"/>
          <p:nvPr>
            <p:ph idx="1" type="body"/>
          </p:nvPr>
        </p:nvSpPr>
        <p:spPr>
          <a:xfrm>
            <a:off x="5438775" y="26257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6000"/>
              <a:buNone/>
            </a:pPr>
            <a:r>
              <a:rPr b="1" lang="en-US" sz="6000">
                <a:solidFill>
                  <a:schemeClr val="dk2"/>
                </a:solidFill>
              </a:rPr>
              <a:t>The Two Towers</a:t>
            </a:r>
            <a:endParaRPr b="1" sz="6000">
              <a:solidFill>
                <a:schemeClr val="dk2"/>
              </a:solidFill>
            </a:endParaRPr>
          </a:p>
        </p:txBody>
      </p:sp>
      <p:pic>
        <p:nvPicPr>
          <p:cNvPr descr="The Two Towers - Wallpaper | Lord of the rings, The two towers, Poster art" id="328" name="Google Shape;328;p35"/>
          <p:cNvPicPr preferRelativeResize="0"/>
          <p:nvPr/>
        </p:nvPicPr>
        <p:blipFill rotWithShape="1">
          <a:blip r:embed="rId3">
            <a:alphaModFix/>
          </a:blip>
          <a:srcRect b="21945" l="0" r="0" t="0"/>
          <a:stretch/>
        </p:blipFill>
        <p:spPr>
          <a:xfrm>
            <a:off x="0" y="0"/>
            <a:ext cx="4972050" cy="68966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Types of Age</a:t>
            </a:r>
            <a:endParaRPr b="1" sz="5400">
              <a:solidFill>
                <a:schemeClr val="lt1"/>
              </a:solidFill>
              <a:latin typeface="Open Sans"/>
              <a:ea typeface="Open Sans"/>
              <a:cs typeface="Open Sans"/>
              <a:sym typeface="Open Sans"/>
            </a:endParaRPr>
          </a:p>
        </p:txBody>
      </p:sp>
      <p:sp>
        <p:nvSpPr>
          <p:cNvPr id="335" name="Google Shape;335;p36"/>
          <p:cNvSpPr txBox="1"/>
          <p:nvPr>
            <p:ph idx="1" type="body"/>
          </p:nvPr>
        </p:nvSpPr>
        <p:spPr>
          <a:xfrm>
            <a:off x="5295899" y="454024"/>
            <a:ext cx="6324601" cy="61277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Font typeface="Arial"/>
              <a:buChar char="•"/>
            </a:pPr>
            <a:r>
              <a:rPr b="1" i="0" lang="en-US">
                <a:solidFill>
                  <a:srgbClr val="000000"/>
                </a:solidFill>
                <a:latin typeface="Arial"/>
                <a:ea typeface="Arial"/>
                <a:cs typeface="Arial"/>
                <a:sym typeface="Arial"/>
              </a:rPr>
              <a:t>Relative time</a:t>
            </a:r>
            <a:r>
              <a:rPr b="0" i="0" lang="en-US">
                <a:solidFill>
                  <a:srgbClr val="000000"/>
                </a:solidFill>
                <a:latin typeface="Arial"/>
                <a:ea typeface="Arial"/>
                <a:cs typeface="Arial"/>
                <a:sym typeface="Arial"/>
              </a:rPr>
              <a:t> (“chronostratic”) – subdivisions of the Earth’s geology in a specific order based upon relative age relationships (most commonly, vertical/stratigraphic position). These subdivisions are given names, most of which can be recognized globally, usually on the basis of fossils.</a:t>
            </a:r>
            <a:endParaRPr/>
          </a:p>
          <a:p>
            <a:pPr indent="-228600" lvl="0" marL="228600" rtl="0" algn="l">
              <a:lnSpc>
                <a:spcPct val="90000"/>
              </a:lnSpc>
              <a:spcBef>
                <a:spcPts val="1000"/>
              </a:spcBef>
              <a:spcAft>
                <a:spcPts val="0"/>
              </a:spcAft>
              <a:buClr>
                <a:srgbClr val="000000"/>
              </a:buClr>
              <a:buSzPts val="2800"/>
              <a:buFont typeface="Arial"/>
              <a:buChar char="•"/>
            </a:pPr>
            <a:r>
              <a:rPr b="1" i="0" lang="en-US">
                <a:solidFill>
                  <a:srgbClr val="000000"/>
                </a:solidFill>
                <a:latin typeface="Arial"/>
                <a:ea typeface="Arial"/>
                <a:cs typeface="Arial"/>
                <a:sym typeface="Arial"/>
              </a:rPr>
              <a:t>Absolute time</a:t>
            </a:r>
            <a:r>
              <a:rPr b="0" i="0" lang="en-US">
                <a:solidFill>
                  <a:srgbClr val="000000"/>
                </a:solidFill>
                <a:latin typeface="Arial"/>
                <a:ea typeface="Arial"/>
                <a:cs typeface="Arial"/>
                <a:sym typeface="Arial"/>
              </a:rPr>
              <a:t> (“chronometric”) – numerical ages in “millions of years” or some other measurement. These are most commonly obtained via radiometric dating methods performed on appropriate rock types.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7"/>
          <p:cNvPicPr preferRelativeResize="0"/>
          <p:nvPr/>
        </p:nvPicPr>
        <p:blipFill rotWithShape="1">
          <a:blip r:embed="rId3">
            <a:alphaModFix/>
          </a:blip>
          <a:srcRect b="0" l="0" r="0" t="0"/>
          <a:stretch/>
        </p:blipFill>
        <p:spPr>
          <a:xfrm>
            <a:off x="5734050" y="371475"/>
            <a:ext cx="5943600" cy="5943600"/>
          </a:xfrm>
          <a:prstGeom prst="rect">
            <a:avLst/>
          </a:prstGeom>
          <a:noFill/>
          <a:ln>
            <a:noFill/>
          </a:ln>
        </p:spPr>
      </p:pic>
      <p:sp>
        <p:nvSpPr>
          <p:cNvPr id="342" name="Google Shape;342;p37"/>
          <p:cNvSpPr txBox="1"/>
          <p:nvPr/>
        </p:nvSpPr>
        <p:spPr>
          <a:xfrm>
            <a:off x="10292121" y="6488668"/>
            <a:ext cx="18998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Antell et al 2020</a:t>
            </a:r>
            <a:endParaRPr sz="1800">
              <a:solidFill>
                <a:schemeClr val="dk1"/>
              </a:solidFill>
              <a:latin typeface="Open Sans"/>
              <a:ea typeface="Open Sans"/>
              <a:cs typeface="Open Sans"/>
              <a:sym typeface="Open Sans"/>
            </a:endParaRPr>
          </a:p>
        </p:txBody>
      </p:sp>
      <p:sp>
        <p:nvSpPr>
          <p:cNvPr id="343" name="Google Shape;343;p37"/>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Tower 1: Us</a:t>
            </a:r>
            <a:endParaRPr b="1" sz="5400">
              <a:solidFill>
                <a:schemeClr val="lt1"/>
              </a:solidFill>
              <a:latin typeface="Open Sans"/>
              <a:ea typeface="Open Sans"/>
              <a:cs typeface="Open Sans"/>
              <a:sym typeface="Open Sans"/>
            </a:endParaRPr>
          </a:p>
        </p:txBody>
      </p:sp>
      <p:pic>
        <p:nvPicPr>
          <p:cNvPr id="344" name="Google Shape;344;p37"/>
          <p:cNvPicPr preferRelativeResize="0"/>
          <p:nvPr/>
        </p:nvPicPr>
        <p:blipFill>
          <a:blip r:embed="rId4">
            <a:alphaModFix/>
          </a:blip>
          <a:stretch>
            <a:fillRect/>
          </a:stretch>
        </p:blipFill>
        <p:spPr>
          <a:xfrm>
            <a:off x="0" y="3943575"/>
            <a:ext cx="5016499" cy="2914426"/>
          </a:xfrm>
          <a:prstGeom prst="rect">
            <a:avLst/>
          </a:prstGeom>
          <a:solidFill>
            <a:srgbClr val="333F50"/>
          </a:solid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1d2830f26d_1_46"/>
          <p:cNvSpPr/>
          <p:nvPr/>
        </p:nvSpPr>
        <p:spPr>
          <a:xfrm>
            <a:off x="0" y="0"/>
            <a:ext cx="50166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Tower 1: Us</a:t>
            </a:r>
            <a:endParaRPr b="1" sz="5400">
              <a:solidFill>
                <a:schemeClr val="lt1"/>
              </a:solidFill>
              <a:latin typeface="Open Sans"/>
              <a:ea typeface="Open Sans"/>
              <a:cs typeface="Open Sans"/>
              <a:sym typeface="Open Sans"/>
            </a:endParaRPr>
          </a:p>
        </p:txBody>
      </p:sp>
      <p:pic>
        <p:nvPicPr>
          <p:cNvPr id="351" name="Google Shape;351;g31d2830f26d_1_46"/>
          <p:cNvPicPr preferRelativeResize="0"/>
          <p:nvPr/>
        </p:nvPicPr>
        <p:blipFill>
          <a:blip r:embed="rId3">
            <a:alphaModFix/>
          </a:blip>
          <a:stretch>
            <a:fillRect/>
          </a:stretch>
        </p:blipFill>
        <p:spPr>
          <a:xfrm>
            <a:off x="5263725" y="1436672"/>
            <a:ext cx="6530525" cy="6537600"/>
          </a:xfrm>
          <a:prstGeom prst="rect">
            <a:avLst/>
          </a:prstGeom>
          <a:noFill/>
          <a:ln>
            <a:noFill/>
          </a:ln>
        </p:spPr>
      </p:pic>
      <p:pic>
        <p:nvPicPr>
          <p:cNvPr id="352" name="Google Shape;352;g31d2830f26d_1_46"/>
          <p:cNvPicPr preferRelativeResize="0"/>
          <p:nvPr/>
        </p:nvPicPr>
        <p:blipFill>
          <a:blip r:embed="rId4">
            <a:alphaModFix/>
          </a:blip>
          <a:stretch>
            <a:fillRect/>
          </a:stretch>
        </p:blipFill>
        <p:spPr>
          <a:xfrm>
            <a:off x="5016600" y="74285"/>
            <a:ext cx="7175399" cy="3587689"/>
          </a:xfrm>
          <a:prstGeom prst="rect">
            <a:avLst/>
          </a:prstGeom>
          <a:noFill/>
          <a:ln>
            <a:noFill/>
          </a:ln>
        </p:spPr>
      </p:pic>
      <p:pic>
        <p:nvPicPr>
          <p:cNvPr id="353" name="Google Shape;353;g31d2830f26d_1_46"/>
          <p:cNvPicPr preferRelativeResize="0"/>
          <p:nvPr/>
        </p:nvPicPr>
        <p:blipFill>
          <a:blip r:embed="rId5">
            <a:alphaModFix/>
          </a:blip>
          <a:stretch>
            <a:fillRect/>
          </a:stretch>
        </p:blipFill>
        <p:spPr>
          <a:xfrm>
            <a:off x="0" y="3943575"/>
            <a:ext cx="5016499" cy="2914426"/>
          </a:xfrm>
          <a:prstGeom prst="rect">
            <a:avLst/>
          </a:prstGeom>
          <a:solidFill>
            <a:srgbClr val="333F50"/>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8"/>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Tower 1: Us</a:t>
            </a:r>
            <a:endParaRPr b="1" sz="5400">
              <a:solidFill>
                <a:schemeClr val="lt1"/>
              </a:solidFill>
              <a:latin typeface="Open Sans"/>
              <a:ea typeface="Open Sans"/>
              <a:cs typeface="Open Sans"/>
              <a:sym typeface="Open Sans"/>
            </a:endParaRPr>
          </a:p>
        </p:txBody>
      </p:sp>
      <p:pic>
        <p:nvPicPr>
          <p:cNvPr id="360" name="Google Shape;360;p38"/>
          <p:cNvPicPr preferRelativeResize="0"/>
          <p:nvPr/>
        </p:nvPicPr>
        <p:blipFill rotWithShape="1">
          <a:blip r:embed="rId3">
            <a:alphaModFix/>
          </a:blip>
          <a:srcRect b="0" l="474" r="42453" t="3194"/>
          <a:stretch/>
        </p:blipFill>
        <p:spPr>
          <a:xfrm rot="-5400000">
            <a:off x="6048245" y="525588"/>
            <a:ext cx="4819907" cy="5387977"/>
          </a:xfrm>
          <a:prstGeom prst="rect">
            <a:avLst/>
          </a:prstGeom>
          <a:noFill/>
          <a:ln>
            <a:noFill/>
          </a:ln>
          <a:effectLst>
            <a:outerShdw blurRad="190500" rotWithShape="0" algn="tl">
              <a:srgbClr val="000000">
                <a:alpha val="69803"/>
              </a:srgbClr>
            </a:outerShdw>
          </a:effectLst>
        </p:spPr>
      </p:pic>
      <p:pic>
        <p:nvPicPr>
          <p:cNvPr id="361" name="Google Shape;361;p38"/>
          <p:cNvPicPr preferRelativeResize="0"/>
          <p:nvPr/>
        </p:nvPicPr>
        <p:blipFill>
          <a:blip r:embed="rId4">
            <a:alphaModFix/>
          </a:blip>
          <a:stretch>
            <a:fillRect/>
          </a:stretch>
        </p:blipFill>
        <p:spPr>
          <a:xfrm>
            <a:off x="0" y="3943575"/>
            <a:ext cx="5016499" cy="2914426"/>
          </a:xfrm>
          <a:prstGeom prst="rect">
            <a:avLst/>
          </a:prstGeom>
          <a:solidFill>
            <a:srgbClr val="333F50"/>
          </a:solid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Tower 2: Developers</a:t>
            </a:r>
            <a:endParaRPr b="1" sz="5400">
              <a:solidFill>
                <a:schemeClr val="lt1"/>
              </a:solidFill>
              <a:latin typeface="Open Sans"/>
              <a:ea typeface="Open Sans"/>
              <a:cs typeface="Open Sans"/>
              <a:sym typeface="Open Sans"/>
            </a:endParaRPr>
          </a:p>
        </p:txBody>
      </p:sp>
      <p:pic>
        <p:nvPicPr>
          <p:cNvPr id="368" name="Google Shape;368;p39"/>
          <p:cNvPicPr preferRelativeResize="0"/>
          <p:nvPr/>
        </p:nvPicPr>
        <p:blipFill rotWithShape="1">
          <a:blip r:embed="rId3">
            <a:alphaModFix amt="35000"/>
          </a:blip>
          <a:srcRect b="0" l="474" r="42453" t="3194"/>
          <a:stretch/>
        </p:blipFill>
        <p:spPr>
          <a:xfrm rot="-5400000">
            <a:off x="5429250" y="-1"/>
            <a:ext cx="6429376" cy="6848474"/>
          </a:xfrm>
          <a:prstGeom prst="rect">
            <a:avLst/>
          </a:prstGeom>
          <a:noFill/>
          <a:ln>
            <a:noFill/>
          </a:ln>
          <a:effectLst>
            <a:outerShdw blurRad="190500" rotWithShape="0" algn="tl">
              <a:srgbClr val="000000">
                <a:alpha val="69803"/>
              </a:srgbClr>
            </a:outerShdw>
          </a:effectLst>
        </p:spPr>
      </p:pic>
      <p:graphicFrame>
        <p:nvGraphicFramePr>
          <p:cNvPr id="369" name="Google Shape;369;p39"/>
          <p:cNvGraphicFramePr/>
          <p:nvPr/>
        </p:nvGraphicFramePr>
        <p:xfrm>
          <a:off x="5543549" y="1838325"/>
          <a:ext cx="3000000" cy="3000000"/>
        </p:xfrm>
        <a:graphic>
          <a:graphicData uri="http://schemas.openxmlformats.org/drawingml/2006/table">
            <a:tbl>
              <a:tblPr>
                <a:noFill/>
                <a:tableStyleId>{F3DE03D4-B5C7-4AAF-ADD5-E3295296418F}</a:tableStyleId>
              </a:tblPr>
              <a:tblGrid>
                <a:gridCol w="3062300"/>
                <a:gridCol w="3062300"/>
              </a:tblGrid>
              <a:tr h="3648075">
                <a:tc>
                  <a:txBody>
                    <a:bodyPr/>
                    <a:lstStyle/>
                    <a:p>
                      <a:pPr indent="0" lvl="0" marL="0" marR="0" rtl="0" algn="l">
                        <a:spcBef>
                          <a:spcPts val="0"/>
                        </a:spcBef>
                        <a:spcAft>
                          <a:spcPts val="0"/>
                        </a:spcAft>
                        <a:buNone/>
                      </a:pPr>
                      <a:r>
                        <a:rPr b="1" lang="en-US" sz="2800" u="none" cap="none" strike="noStrike"/>
                        <a:t>Target age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2800"/>
                        <a:t>(numeric) is the target age in Ma at which the feature will be reconstructed. Defaults to 0 Ma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pic>
        <p:nvPicPr>
          <p:cNvPr id="370" name="Google Shape;370;p39"/>
          <p:cNvPicPr preferRelativeResize="0"/>
          <p:nvPr/>
        </p:nvPicPr>
        <p:blipFill>
          <a:blip r:embed="rId4">
            <a:alphaModFix/>
          </a:blip>
          <a:stretch>
            <a:fillRect/>
          </a:stretch>
        </p:blipFill>
        <p:spPr>
          <a:xfrm>
            <a:off x="0" y="4210475"/>
            <a:ext cx="5016499" cy="2647525"/>
          </a:xfrm>
          <a:prstGeom prst="rect">
            <a:avLst/>
          </a:prstGeom>
          <a:solidFill>
            <a:srgbClr val="333F50"/>
          </a:solid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0"/>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rgbClr val="757070"/>
                </a:solidFill>
                <a:latin typeface="Open Sans"/>
                <a:ea typeface="Open Sans"/>
                <a:cs typeface="Open Sans"/>
                <a:sym typeface="Open Sans"/>
              </a:rPr>
              <a:t>Tower 2</a:t>
            </a:r>
            <a:endParaRPr/>
          </a:p>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Forward</a:t>
            </a:r>
            <a:endParaRPr/>
          </a:p>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Compatibility</a:t>
            </a:r>
            <a:endParaRPr b="1" sz="5400">
              <a:solidFill>
                <a:schemeClr val="lt1"/>
              </a:solidFill>
              <a:latin typeface="Open Sans"/>
              <a:ea typeface="Open Sans"/>
              <a:cs typeface="Open Sans"/>
              <a:sym typeface="Open Sans"/>
            </a:endParaRPr>
          </a:p>
        </p:txBody>
      </p:sp>
      <p:pic>
        <p:nvPicPr>
          <p:cNvPr descr="Details are in the caption following the image" id="377" name="Google Shape;377;p40"/>
          <p:cNvPicPr preferRelativeResize="0"/>
          <p:nvPr/>
        </p:nvPicPr>
        <p:blipFill rotWithShape="1">
          <a:blip r:embed="rId3">
            <a:alphaModFix/>
          </a:blip>
          <a:srcRect b="0" l="0" r="0" t="0"/>
          <a:stretch/>
        </p:blipFill>
        <p:spPr>
          <a:xfrm>
            <a:off x="5345113" y="0"/>
            <a:ext cx="6167437" cy="6858000"/>
          </a:xfrm>
          <a:prstGeom prst="rect">
            <a:avLst/>
          </a:prstGeom>
          <a:noFill/>
          <a:ln>
            <a:noFill/>
          </a:ln>
        </p:spPr>
      </p:pic>
      <p:sp>
        <p:nvSpPr>
          <p:cNvPr id="378" name="Google Shape;378;p40"/>
          <p:cNvSpPr txBox="1"/>
          <p:nvPr/>
        </p:nvSpPr>
        <p:spPr>
          <a:xfrm>
            <a:off x="3014029" y="6534834"/>
            <a:ext cx="200247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Open Sans"/>
                <a:ea typeface="Open Sans"/>
                <a:cs typeface="Open Sans"/>
                <a:sym typeface="Open Sans"/>
              </a:rPr>
              <a:t>Buffan et al 2023</a:t>
            </a:r>
            <a:endParaRPr/>
          </a:p>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379" name="Google Shape;379;p40"/>
          <p:cNvPicPr preferRelativeResize="0"/>
          <p:nvPr/>
        </p:nvPicPr>
        <p:blipFill>
          <a:blip r:embed="rId4">
            <a:alphaModFix/>
          </a:blip>
          <a:stretch>
            <a:fillRect/>
          </a:stretch>
        </p:blipFill>
        <p:spPr>
          <a:xfrm>
            <a:off x="0" y="4746275"/>
            <a:ext cx="5016499" cy="2111725"/>
          </a:xfrm>
          <a:prstGeom prst="rect">
            <a:avLst/>
          </a:prstGeom>
          <a:solidFill>
            <a:srgbClr val="333F50"/>
          </a:solid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2"/>
          <p:cNvSpPr/>
          <p:nvPr/>
        </p:nvSpPr>
        <p:spPr>
          <a:xfrm>
            <a:off x="0" y="0"/>
            <a:ext cx="4359275"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757070"/>
                </a:solidFill>
                <a:latin typeface="Open Sans"/>
                <a:ea typeface="Open Sans"/>
                <a:cs typeface="Open Sans"/>
                <a:sym typeface="Open Sans"/>
              </a:rPr>
              <a:t>Deformation</a:t>
            </a:r>
            <a:endParaRPr/>
          </a:p>
          <a:p>
            <a:pPr indent="0" lvl="0" marL="0" marR="0" rtl="0" algn="ctr">
              <a:spcBef>
                <a:spcPts val="0"/>
              </a:spcBef>
              <a:spcAft>
                <a:spcPts val="0"/>
              </a:spcAft>
              <a:buNone/>
            </a:pPr>
            <a:r>
              <a:rPr b="1" lang="en-US" sz="3200">
                <a:solidFill>
                  <a:srgbClr val="757070"/>
                </a:solidFill>
                <a:latin typeface="Open Sans"/>
                <a:ea typeface="Open Sans"/>
                <a:cs typeface="Open Sans"/>
                <a:sym typeface="Open Sans"/>
              </a:rPr>
              <a:t>Synthetic plates and</a:t>
            </a:r>
            <a:endParaRPr/>
          </a:p>
          <a:p>
            <a:pPr indent="0" lvl="0" marL="0" marR="0" rtl="0" algn="ctr">
              <a:spcBef>
                <a:spcPts val="0"/>
              </a:spcBef>
              <a:spcAft>
                <a:spcPts val="0"/>
              </a:spcAft>
              <a:buNone/>
            </a:pPr>
            <a:r>
              <a:rPr b="1" lang="en-US" sz="4800">
                <a:solidFill>
                  <a:schemeClr val="lt1"/>
                </a:solidFill>
                <a:latin typeface="Open Sans"/>
                <a:ea typeface="Open Sans"/>
                <a:cs typeface="Open Sans"/>
                <a:sym typeface="Open Sans"/>
              </a:rPr>
              <a:t>Forward</a:t>
            </a:r>
            <a:endParaRPr/>
          </a:p>
          <a:p>
            <a:pPr indent="0" lvl="0" marL="0" marR="0" rtl="0" algn="ctr">
              <a:spcBef>
                <a:spcPts val="0"/>
              </a:spcBef>
              <a:spcAft>
                <a:spcPts val="0"/>
              </a:spcAft>
              <a:buNone/>
            </a:pPr>
            <a:r>
              <a:rPr b="1" lang="en-US" sz="4800">
                <a:solidFill>
                  <a:schemeClr val="lt1"/>
                </a:solidFill>
                <a:latin typeface="Open Sans"/>
                <a:ea typeface="Open Sans"/>
                <a:cs typeface="Open Sans"/>
                <a:sym typeface="Open Sans"/>
              </a:rPr>
              <a:t>Compatibility</a:t>
            </a:r>
            <a:endParaRPr/>
          </a:p>
          <a:p>
            <a:pPr indent="0" lvl="0" marL="0" marR="0" rtl="0" algn="ctr">
              <a:spcBef>
                <a:spcPts val="0"/>
              </a:spcBef>
              <a:spcAft>
                <a:spcPts val="0"/>
              </a:spcAft>
              <a:buNone/>
            </a:pPr>
            <a:r>
              <a:t/>
            </a:r>
            <a:endParaRPr b="1" sz="4800">
              <a:solidFill>
                <a:schemeClr val="lt1"/>
              </a:solidFill>
              <a:latin typeface="Open Sans"/>
              <a:ea typeface="Open Sans"/>
              <a:cs typeface="Open Sans"/>
              <a:sym typeface="Open Sans"/>
            </a:endParaRPr>
          </a:p>
        </p:txBody>
      </p:sp>
      <p:pic>
        <p:nvPicPr>
          <p:cNvPr descr="Frontiers | 888–444 Ma Global Plate Tectonic Reconstruction With ..." id="386" name="Google Shape;386;p42"/>
          <p:cNvPicPr preferRelativeResize="0"/>
          <p:nvPr/>
        </p:nvPicPr>
        <p:blipFill rotWithShape="1">
          <a:blip r:embed="rId3">
            <a:alphaModFix/>
          </a:blip>
          <a:srcRect b="0" l="0" r="0" t="0"/>
          <a:stretch/>
        </p:blipFill>
        <p:spPr>
          <a:xfrm>
            <a:off x="4314825" y="0"/>
            <a:ext cx="7877175" cy="6858000"/>
          </a:xfrm>
          <a:prstGeom prst="rect">
            <a:avLst/>
          </a:prstGeom>
          <a:noFill/>
          <a:ln>
            <a:noFill/>
          </a:ln>
        </p:spPr>
      </p:pic>
      <p:pic>
        <p:nvPicPr>
          <p:cNvPr id="387" name="Google Shape;387;p42"/>
          <p:cNvPicPr preferRelativeResize="0"/>
          <p:nvPr/>
        </p:nvPicPr>
        <p:blipFill>
          <a:blip r:embed="rId4">
            <a:alphaModFix/>
          </a:blip>
          <a:stretch>
            <a:fillRect/>
          </a:stretch>
        </p:blipFill>
        <p:spPr>
          <a:xfrm>
            <a:off x="33813" y="4298350"/>
            <a:ext cx="4291651" cy="2532599"/>
          </a:xfrm>
          <a:prstGeom prst="rect">
            <a:avLst/>
          </a:prstGeom>
          <a:solidFill>
            <a:srgbClr val="333F50"/>
          </a:solidFill>
          <a:ln>
            <a:noFill/>
          </a:ln>
        </p:spPr>
      </p:pic>
      <p:sp>
        <p:nvSpPr>
          <p:cNvPr id="388" name="Google Shape;388;p42"/>
          <p:cNvSpPr txBox="1"/>
          <p:nvPr/>
        </p:nvSpPr>
        <p:spPr>
          <a:xfrm>
            <a:off x="2642353" y="6488693"/>
            <a:ext cx="1495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BFBFBF"/>
                </a:solidFill>
                <a:latin typeface="Open Sans"/>
                <a:ea typeface="Open Sans"/>
                <a:cs typeface="Open Sans"/>
                <a:sym typeface="Open Sans"/>
              </a:rPr>
              <a:t>Verard 2021</a:t>
            </a:r>
            <a:endParaRPr sz="1800">
              <a:solidFill>
                <a:srgbClr val="BFBFB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4" name="Shape 114"/>
        <p:cNvGrpSpPr/>
        <p:nvPr/>
      </p:nvGrpSpPr>
      <p:grpSpPr>
        <a:xfrm>
          <a:off x="0" y="0"/>
          <a:ext cx="0" cy="0"/>
          <a:chOff x="0" y="0"/>
          <a:chExt cx="0" cy="0"/>
        </a:xfrm>
      </p:grpSpPr>
      <p:sp>
        <p:nvSpPr>
          <p:cNvPr id="115" name="Google Shape;115;p4"/>
          <p:cNvSpPr txBox="1"/>
          <p:nvPr/>
        </p:nvSpPr>
        <p:spPr>
          <a:xfrm>
            <a:off x="0" y="648866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https://youtu.be/swGDLBOCqBg</a:t>
            </a:r>
            <a:endParaRPr/>
          </a:p>
        </p:txBody>
      </p:sp>
      <p:pic>
        <p:nvPicPr>
          <p:cNvPr descr="This video shows an African hemisphere view of the Earth's plate-mantle system from a billion years ago to present-day. The globe on the left shows basal thermochemical mantle structures (defined as mantle 310 K hotter than layer average) above the core-mantle boundary. Dark blue lines denote subduction zones, purple lines denote ridges and transforms, and magenta arrows show the velocity of the thermochemical structures. The solid black meridian denotes the Greenwich Meridian. The globe on the right shows both thermochemical structures and subducted slabs, defined as mantle colder than layer average by non-dimensional value 0.05 (155 K). Sinking slabs segment the basal thermochemical structure below an assembling supercontinent, and this structure eventually becomes unified due to slab push from circum-supercontinental subduction. In contrast, the basal thermochemical structure below the superocean is generally coherent due to the persistence of a superocean in our plate reconstruction. The two antipodal basal thermochemical structures exchange material several times when part of one of the structures is carved out and merged with the other one, similarly to “exotic” tectonic terranes. Plumes emerge along topographic highs of the basal structures, which develop preferentially along the edge of the basal structures due to the push of the surrounding slabs, and sometimes subsequently migrate towards the interior of the basal structures. Our results suggest that the topography of basal structures and distribution of plumes change over time due to the changing subduction network through time. &#10;Cao, X., Flament, N., Bodur, O. and Müller, R.D., 2021, The evolution of basal mantle structure in response to supercontinent aggregation and dispersal, Scientific Reports, 11, 22967 (2021). https://doi.org/10.1038/s41598-021-02359-z." id="116" name="Google Shape;116;p4" title="Evolution of mantle structure in response to supercontinent aggregation and dispersal">
            <a:hlinkClick r:id="rId3"/>
          </p:cNvPr>
          <p:cNvPicPr preferRelativeResize="0"/>
          <p:nvPr/>
        </p:nvPicPr>
        <p:blipFill>
          <a:blip r:embed="rId4">
            <a:alphaModFix/>
          </a:blip>
          <a:stretch>
            <a:fillRect/>
          </a:stretch>
        </p:blipFill>
        <p:spPr>
          <a:xfrm>
            <a:off x="1005725" y="393600"/>
            <a:ext cx="10067702" cy="566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3"/>
          <p:cNvSpPr/>
          <p:nvPr/>
        </p:nvSpPr>
        <p:spPr>
          <a:xfrm>
            <a:off x="121639" y="96473"/>
            <a:ext cx="4395831" cy="6652470"/>
          </a:xfrm>
          <a:prstGeom prst="rect">
            <a:avLst/>
          </a:prstGeom>
          <a:gradFill>
            <a:gsLst>
              <a:gs pos="0">
                <a:srgbClr val="213F76"/>
              </a:gs>
              <a:gs pos="50000">
                <a:srgbClr val="2F5CAB"/>
              </a:gs>
              <a:gs pos="100000">
                <a:srgbClr val="3A6FCD"/>
              </a:gs>
            </a:gsLst>
            <a:lin ang="13500000" scaled="0"/>
          </a:gra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95" name="Google Shape;395;p43"/>
          <p:cNvSpPr txBox="1"/>
          <p:nvPr>
            <p:ph idx="1" type="body"/>
          </p:nvPr>
        </p:nvSpPr>
        <p:spPr>
          <a:xfrm>
            <a:off x="267092" y="300052"/>
            <a:ext cx="3960565"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2F2F2"/>
              </a:buClr>
              <a:buSzPts val="2400"/>
              <a:buNone/>
            </a:pPr>
            <a:r>
              <a:rPr b="1" lang="en-US" sz="2400">
                <a:solidFill>
                  <a:srgbClr val="F2F2F2"/>
                </a:solidFill>
                <a:latin typeface="Gill Sans"/>
                <a:ea typeface="Gill Sans"/>
                <a:cs typeface="Gill Sans"/>
                <a:sym typeface="Gill Sans"/>
              </a:rPr>
              <a:t>R tutorial:</a:t>
            </a:r>
            <a:endParaRPr/>
          </a:p>
          <a:p>
            <a:pPr indent="0" lvl="0" marL="0" rtl="0" algn="l">
              <a:lnSpc>
                <a:spcPct val="90000"/>
              </a:lnSpc>
              <a:spcBef>
                <a:spcPts val="0"/>
              </a:spcBef>
              <a:spcAft>
                <a:spcPts val="0"/>
              </a:spcAft>
              <a:buClr>
                <a:schemeClr val="dk1"/>
              </a:buClr>
              <a:buSzPts val="2400"/>
              <a:buNone/>
            </a:pPr>
            <a:r>
              <a:t/>
            </a:r>
            <a:endParaRPr b="1" sz="24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rgbClr val="F2F2F2"/>
              </a:buClr>
              <a:buSzPts val="3200"/>
              <a:buNone/>
            </a:pPr>
            <a:r>
              <a:rPr b="1" lang="en-US" sz="3200">
                <a:solidFill>
                  <a:srgbClr val="F2F2F2"/>
                </a:solidFill>
                <a:latin typeface="Gill Sans"/>
                <a:ea typeface="Gill Sans"/>
                <a:cs typeface="Gill Sans"/>
                <a:sym typeface="Gill Sans"/>
              </a:rPr>
              <a:t>Navigate to: ‘code\2_point_data.R’</a:t>
            </a:r>
            <a:endParaRPr b="1" sz="4400">
              <a:solidFill>
                <a:srgbClr val="F2F2F2"/>
              </a:solidFill>
            </a:endParaRPr>
          </a:p>
          <a:p>
            <a:pPr indent="0" lvl="0" marL="0" rtl="0" algn="l">
              <a:lnSpc>
                <a:spcPct val="90000"/>
              </a:lnSpc>
              <a:spcBef>
                <a:spcPts val="1000"/>
              </a:spcBef>
              <a:spcAft>
                <a:spcPts val="0"/>
              </a:spcAft>
              <a:buClr>
                <a:schemeClr val="dk1"/>
              </a:buClr>
              <a:buSzPts val="3600"/>
              <a:buNone/>
            </a:pPr>
            <a:r>
              <a:t/>
            </a:r>
            <a:endParaRPr b="1" i="0" sz="3600" u="none" strike="noStrike">
              <a:solidFill>
                <a:srgbClr val="F2F2F2"/>
              </a:solidFill>
              <a:latin typeface="Gill Sans"/>
              <a:ea typeface="Gill Sans"/>
              <a:cs typeface="Gill Sans"/>
              <a:sym typeface="Gill Sans"/>
            </a:endParaRPr>
          </a:p>
        </p:txBody>
      </p:sp>
      <p:pic>
        <p:nvPicPr>
          <p:cNvPr id="396" name="Google Shape;396;p43"/>
          <p:cNvPicPr preferRelativeResize="0"/>
          <p:nvPr/>
        </p:nvPicPr>
        <p:blipFill rotWithShape="1">
          <a:blip r:embed="rId3">
            <a:alphaModFix amt="20000"/>
          </a:blip>
          <a:srcRect b="0" l="0" r="0" t="0"/>
          <a:stretch/>
        </p:blipFill>
        <p:spPr>
          <a:xfrm>
            <a:off x="4588778" y="174509"/>
            <a:ext cx="7510943" cy="6508982"/>
          </a:xfrm>
          <a:prstGeom prst="rect">
            <a:avLst/>
          </a:prstGeom>
          <a:noFill/>
          <a:ln>
            <a:noFill/>
          </a:ln>
        </p:spPr>
      </p:pic>
      <p:sp>
        <p:nvSpPr>
          <p:cNvPr id="397" name="Google Shape;397;p43"/>
          <p:cNvSpPr txBox="1"/>
          <p:nvPr/>
        </p:nvSpPr>
        <p:spPr>
          <a:xfrm>
            <a:off x="4763589" y="2628781"/>
            <a:ext cx="7161300" cy="160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u="sng">
                <a:solidFill>
                  <a:schemeClr val="hlink"/>
                </a:solidFill>
                <a:latin typeface="Gill Sans"/>
                <a:ea typeface="Gill Sans"/>
                <a:cs typeface="Gill Sans"/>
                <a:sym typeface="Gill Sans"/>
                <a:hlinkClick r:id="rId4"/>
              </a:rPr>
              <a:t>https://tinyurl.com/palaeogeography2024palass</a:t>
            </a:r>
            <a:endParaRPr/>
          </a:p>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g31d2830f26d_1_53"/>
          <p:cNvPicPr preferRelativeResize="0"/>
          <p:nvPr/>
        </p:nvPicPr>
        <p:blipFill rotWithShape="1">
          <a:blip r:embed="rId3">
            <a:alphaModFix/>
          </a:blip>
          <a:srcRect b="0" l="0" r="0" t="0"/>
          <a:stretch/>
        </p:blipFill>
        <p:spPr>
          <a:xfrm>
            <a:off x="240713" y="1672175"/>
            <a:ext cx="11710574" cy="5185825"/>
          </a:xfrm>
          <a:prstGeom prst="rect">
            <a:avLst/>
          </a:prstGeom>
          <a:noFill/>
          <a:ln>
            <a:noFill/>
          </a:ln>
        </p:spPr>
      </p:pic>
      <p:sp>
        <p:nvSpPr>
          <p:cNvPr id="404" name="Google Shape;404;g31d2830f26d_1_53"/>
          <p:cNvSpPr txBox="1"/>
          <p:nvPr>
            <p:ph type="title"/>
          </p:nvPr>
        </p:nvSpPr>
        <p:spPr>
          <a:xfrm>
            <a:off x="0" y="0"/>
            <a:ext cx="12192000" cy="1325700"/>
          </a:xfrm>
          <a:prstGeom prst="rect">
            <a:avLst/>
          </a:prstGeom>
          <a:solidFill>
            <a:schemeClr val="dk2"/>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Open Sans"/>
              <a:buNone/>
            </a:pPr>
            <a:r>
              <a:rPr b="1" lang="en-US">
                <a:solidFill>
                  <a:schemeClr val="lt1"/>
                </a:solidFill>
              </a:rPr>
              <a:t>Collections from one time bin were not deposited synchronously!</a:t>
            </a:r>
            <a:endParaRPr b="1">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Open Sans"/>
              <a:buNone/>
            </a:pPr>
            <a:r>
              <a:rPr lang="en-US"/>
              <a:t>Break</a:t>
            </a:r>
            <a:br>
              <a:rPr lang="en-US"/>
            </a:br>
            <a:endParaRPr/>
          </a:p>
        </p:txBody>
      </p:sp>
      <p:sp>
        <p:nvSpPr>
          <p:cNvPr id="410" name="Google Shape;410;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5"/>
          <p:cNvSpPr txBox="1"/>
          <p:nvPr>
            <p:ph type="title"/>
          </p:nvPr>
        </p:nvSpPr>
        <p:spPr>
          <a:xfrm>
            <a:off x="29718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Open Sans"/>
              <a:buNone/>
            </a:pPr>
            <a:r>
              <a:t/>
            </a:r>
            <a:endParaRPr/>
          </a:p>
        </p:txBody>
      </p:sp>
      <p:sp>
        <p:nvSpPr>
          <p:cNvPr id="417" name="Google Shape;417;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18" name="Google Shape;418;p45"/>
          <p:cNvSpPr/>
          <p:nvPr/>
        </p:nvSpPr>
        <p:spPr>
          <a:xfrm>
            <a:off x="0" y="0"/>
            <a:ext cx="4359275"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Open Sans"/>
                <a:ea typeface="Open Sans"/>
                <a:cs typeface="Open Sans"/>
                <a:sym typeface="Open Sans"/>
              </a:rPr>
              <a:t>Climate Models and Palaeogeography</a:t>
            </a:r>
            <a:endParaRPr/>
          </a:p>
        </p:txBody>
      </p:sp>
      <p:pic>
        <p:nvPicPr>
          <p:cNvPr descr="Feedback Loops in the Earth System :" id="419" name="Google Shape;419;p45"/>
          <p:cNvPicPr preferRelativeResize="0"/>
          <p:nvPr/>
        </p:nvPicPr>
        <p:blipFill rotWithShape="1">
          <a:blip r:embed="rId3">
            <a:alphaModFix/>
          </a:blip>
          <a:srcRect b="0" l="0" r="0" t="0"/>
          <a:stretch/>
        </p:blipFill>
        <p:spPr>
          <a:xfrm>
            <a:off x="4818063" y="0"/>
            <a:ext cx="6821487"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Open Sans"/>
              <a:buNone/>
            </a:pPr>
            <a:r>
              <a:t/>
            </a:r>
            <a:endParaRPr/>
          </a:p>
        </p:txBody>
      </p:sp>
      <p:sp>
        <p:nvSpPr>
          <p:cNvPr id="426" name="Google Shape;426;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27" name="Google Shape;427;p46"/>
          <p:cNvPicPr preferRelativeResize="0"/>
          <p:nvPr/>
        </p:nvPicPr>
        <p:blipFill rotWithShape="1">
          <a:blip r:embed="rId3">
            <a:alphaModFix/>
          </a:blip>
          <a:srcRect b="0" l="0" r="0" t="0"/>
          <a:stretch/>
        </p:blipFill>
        <p:spPr>
          <a:xfrm>
            <a:off x="0" y="67468"/>
            <a:ext cx="12192000" cy="6723063"/>
          </a:xfrm>
          <a:prstGeom prst="rect">
            <a:avLst/>
          </a:prstGeom>
          <a:noFill/>
          <a:ln>
            <a:noFill/>
          </a:ln>
        </p:spPr>
      </p:pic>
      <p:sp>
        <p:nvSpPr>
          <p:cNvPr id="428" name="Google Shape;428;p46"/>
          <p:cNvSpPr txBox="1"/>
          <p:nvPr/>
        </p:nvSpPr>
        <p:spPr>
          <a:xfrm>
            <a:off x="76200" y="6304002"/>
            <a:ext cx="2053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Torsvik et al 2024</a:t>
            </a:r>
            <a:endParaRPr sz="1800">
              <a:solidFill>
                <a:schemeClr val="dk1"/>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838200" y="26003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33F50"/>
              </a:buClr>
              <a:buSzPts val="4400"/>
              <a:buFont typeface="Open Sans"/>
              <a:buNone/>
            </a:pPr>
            <a:r>
              <a:rPr b="1" lang="en-US">
                <a:solidFill>
                  <a:srgbClr val="333F50"/>
                </a:solidFill>
                <a:latin typeface="Open Sans"/>
                <a:ea typeface="Open Sans"/>
                <a:cs typeface="Open Sans"/>
                <a:sym typeface="Open Sans"/>
              </a:rPr>
              <a:t>The way you think about a problem will </a:t>
            </a:r>
            <a:r>
              <a:rPr b="1" lang="en-US" u="sng">
                <a:solidFill>
                  <a:srgbClr val="333F50"/>
                </a:solidFill>
                <a:latin typeface="Open Sans"/>
                <a:ea typeface="Open Sans"/>
                <a:cs typeface="Open Sans"/>
                <a:sym typeface="Open Sans"/>
              </a:rPr>
              <a:t>ALWAYS </a:t>
            </a:r>
            <a:r>
              <a:rPr b="1" lang="en-US">
                <a:solidFill>
                  <a:srgbClr val="333F50"/>
                </a:solidFill>
                <a:latin typeface="Open Sans"/>
                <a:ea typeface="Open Sans"/>
                <a:cs typeface="Open Sans"/>
                <a:sym typeface="Open Sans"/>
              </a:rPr>
              <a:t>impact the product.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31d2830f26d_1_10"/>
          <p:cNvSpPr txBox="1"/>
          <p:nvPr/>
        </p:nvSpPr>
        <p:spPr>
          <a:xfrm>
            <a:off x="3019425" y="6648450"/>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441" name="Google Shape;441;g31d2830f26d_1_10"/>
          <p:cNvPicPr preferRelativeResize="0"/>
          <p:nvPr/>
        </p:nvPicPr>
        <p:blipFill>
          <a:blip r:embed="rId3">
            <a:alphaModFix/>
          </a:blip>
          <a:stretch>
            <a:fillRect/>
          </a:stretch>
        </p:blipFill>
        <p:spPr>
          <a:xfrm>
            <a:off x="407449" y="1444350"/>
            <a:ext cx="11153951" cy="5290174"/>
          </a:xfrm>
          <a:prstGeom prst="rect">
            <a:avLst/>
          </a:prstGeom>
          <a:noFill/>
          <a:ln>
            <a:noFill/>
          </a:ln>
        </p:spPr>
      </p:pic>
      <p:sp>
        <p:nvSpPr>
          <p:cNvPr id="442" name="Google Shape;442;g31d2830f26d_1_10"/>
          <p:cNvSpPr txBox="1"/>
          <p:nvPr>
            <p:ph type="title"/>
          </p:nvPr>
        </p:nvSpPr>
        <p:spPr>
          <a:xfrm>
            <a:off x="0" y="0"/>
            <a:ext cx="12192000" cy="1325700"/>
          </a:xfrm>
          <a:prstGeom prst="rect">
            <a:avLst/>
          </a:prstGeom>
          <a:solidFill>
            <a:schemeClr val="dk2"/>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Open Sans"/>
              <a:buNone/>
            </a:pPr>
            <a:r>
              <a:rPr b="1" lang="en-US">
                <a:solidFill>
                  <a:schemeClr val="lt1"/>
                </a:solidFill>
              </a:rPr>
              <a:t>Tectonic models are continuous in time</a:t>
            </a:r>
            <a:endParaRPr b="1">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Open Sans"/>
              <a:buNone/>
            </a:pPr>
            <a:r>
              <a:t/>
            </a:r>
            <a:endParaRPr/>
          </a:p>
        </p:txBody>
      </p:sp>
      <p:pic>
        <p:nvPicPr>
          <p:cNvPr id="449" name="Google Shape;449;p48"/>
          <p:cNvPicPr preferRelativeResize="0"/>
          <p:nvPr>
            <p:ph idx="1" type="body"/>
          </p:nvPr>
        </p:nvPicPr>
        <p:blipFill rotWithShape="1">
          <a:blip r:embed="rId3">
            <a:alphaModFix/>
          </a:blip>
          <a:srcRect b="0" l="0" r="0" t="0"/>
          <a:stretch/>
        </p:blipFill>
        <p:spPr>
          <a:xfrm>
            <a:off x="7791450" y="105358"/>
            <a:ext cx="4314132" cy="6752642"/>
          </a:xfrm>
          <a:prstGeom prst="rect">
            <a:avLst/>
          </a:prstGeom>
          <a:noFill/>
          <a:ln>
            <a:noFill/>
          </a:ln>
        </p:spPr>
      </p:pic>
      <p:sp>
        <p:nvSpPr>
          <p:cNvPr id="450" name="Google Shape;450;p48"/>
          <p:cNvSpPr/>
          <p:nvPr/>
        </p:nvSpPr>
        <p:spPr>
          <a:xfrm>
            <a:off x="0" y="4352925"/>
            <a:ext cx="7706418" cy="2505075"/>
          </a:xfrm>
          <a:prstGeom prst="rect">
            <a:avLst/>
          </a:pr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chemeClr val="lt1"/>
                </a:solidFill>
                <a:latin typeface="Open Sans"/>
                <a:ea typeface="Open Sans"/>
                <a:cs typeface="Open Sans"/>
                <a:sym typeface="Open Sans"/>
              </a:rPr>
              <a:t>Plate model</a:t>
            </a:r>
            <a:endParaRPr b="1" sz="4400">
              <a:solidFill>
                <a:schemeClr val="lt1"/>
              </a:solidFill>
              <a:latin typeface="Open Sans"/>
              <a:ea typeface="Open Sans"/>
              <a:cs typeface="Open Sans"/>
              <a:sym typeface="Open Sans"/>
            </a:endParaRPr>
          </a:p>
        </p:txBody>
      </p:sp>
      <p:sp>
        <p:nvSpPr>
          <p:cNvPr id="451" name="Google Shape;451;p48"/>
          <p:cNvSpPr/>
          <p:nvPr/>
        </p:nvSpPr>
        <p:spPr>
          <a:xfrm>
            <a:off x="-1" y="1162049"/>
            <a:ext cx="7706417" cy="3190875"/>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Open Sans"/>
                <a:ea typeface="Open Sans"/>
                <a:cs typeface="Open Sans"/>
                <a:sym typeface="Open Sans"/>
              </a:rPr>
              <a:t>Digital Elevation and Palaeogeographic models</a:t>
            </a:r>
            <a:endParaRPr b="1" sz="3200">
              <a:solidFill>
                <a:schemeClr val="lt1"/>
              </a:solidFill>
              <a:latin typeface="Open Sans"/>
              <a:ea typeface="Open Sans"/>
              <a:cs typeface="Open Sans"/>
              <a:sym typeface="Open Sans"/>
            </a:endParaRPr>
          </a:p>
        </p:txBody>
      </p:sp>
      <p:sp>
        <p:nvSpPr>
          <p:cNvPr id="452" name="Google Shape;452;p48"/>
          <p:cNvSpPr/>
          <p:nvPr/>
        </p:nvSpPr>
        <p:spPr>
          <a:xfrm>
            <a:off x="0" y="0"/>
            <a:ext cx="7706416" cy="1162049"/>
          </a:xfrm>
          <a:prstGeom prst="rect">
            <a:avLst/>
          </a:prstGeom>
          <a:solidFill>
            <a:srgbClr val="1F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Open Sans"/>
                <a:ea typeface="Open Sans"/>
                <a:cs typeface="Open Sans"/>
                <a:sym typeface="Open Sans"/>
              </a:rPr>
              <a:t>Climate model </a:t>
            </a:r>
            <a:r>
              <a:rPr lang="en-US" sz="1600">
                <a:solidFill>
                  <a:schemeClr val="lt1"/>
                </a:solidFill>
                <a:latin typeface="Open Sans"/>
                <a:ea typeface="Open Sans"/>
                <a:cs typeface="Open Sans"/>
                <a:sym typeface="Open Sans"/>
              </a:rPr>
              <a:t>(plus ocean circulation, precipitation, etc)</a:t>
            </a:r>
            <a:endParaRPr sz="1800">
              <a:solidFill>
                <a:schemeClr val="lt1"/>
              </a:solidFill>
              <a:latin typeface="Open Sans"/>
              <a:ea typeface="Open Sans"/>
              <a:cs typeface="Open Sans"/>
              <a:sym typeface="Open Sans"/>
            </a:endParaRPr>
          </a:p>
        </p:txBody>
      </p:sp>
      <p:sp>
        <p:nvSpPr>
          <p:cNvPr id="453" name="Google Shape;453;p48"/>
          <p:cNvSpPr/>
          <p:nvPr/>
        </p:nvSpPr>
        <p:spPr>
          <a:xfrm rot="-5400000">
            <a:off x="-2420243" y="3256755"/>
            <a:ext cx="5991225" cy="977902"/>
          </a:xfrm>
          <a:prstGeom prst="rightArrow">
            <a:avLst>
              <a:gd fmla="val 44156"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31d2830f26d_1_30"/>
          <p:cNvSpPr txBox="1"/>
          <p:nvPr/>
        </p:nvSpPr>
        <p:spPr>
          <a:xfrm>
            <a:off x="3019425" y="6648450"/>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60" name="Google Shape;460;g31d2830f26d_1_30"/>
          <p:cNvSpPr txBox="1"/>
          <p:nvPr>
            <p:ph type="title"/>
          </p:nvPr>
        </p:nvSpPr>
        <p:spPr>
          <a:xfrm>
            <a:off x="0" y="0"/>
            <a:ext cx="12192000" cy="1325700"/>
          </a:xfrm>
          <a:prstGeom prst="rect">
            <a:avLst/>
          </a:prstGeom>
          <a:solidFill>
            <a:schemeClr val="dk2"/>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Open Sans"/>
              <a:buNone/>
            </a:pPr>
            <a:r>
              <a:rPr b="1" lang="en-US">
                <a:solidFill>
                  <a:schemeClr val="lt1"/>
                </a:solidFill>
              </a:rPr>
              <a:t>Reconstruction products are bound to specific dates</a:t>
            </a:r>
            <a:endParaRPr b="1">
              <a:solidFill>
                <a:schemeClr val="lt1"/>
              </a:solidFill>
            </a:endParaRPr>
          </a:p>
        </p:txBody>
      </p:sp>
      <p:pic>
        <p:nvPicPr>
          <p:cNvPr id="461" name="Google Shape;461;g31d2830f26d_1_30"/>
          <p:cNvPicPr preferRelativeResize="0"/>
          <p:nvPr/>
        </p:nvPicPr>
        <p:blipFill>
          <a:blip r:embed="rId3">
            <a:alphaModFix/>
          </a:blip>
          <a:stretch>
            <a:fillRect/>
          </a:stretch>
        </p:blipFill>
        <p:spPr>
          <a:xfrm>
            <a:off x="1149725" y="1401900"/>
            <a:ext cx="9369915" cy="5379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68" name="Google Shape;468;p49"/>
          <p:cNvPicPr preferRelativeResize="0"/>
          <p:nvPr/>
        </p:nvPicPr>
        <p:blipFill rotWithShape="1">
          <a:blip r:embed="rId3">
            <a:alphaModFix/>
          </a:blip>
          <a:srcRect b="0" l="0" r="0" t="0"/>
          <a:stretch/>
        </p:blipFill>
        <p:spPr>
          <a:xfrm>
            <a:off x="4976813" y="0"/>
            <a:ext cx="7132637" cy="6858000"/>
          </a:xfrm>
          <a:prstGeom prst="rect">
            <a:avLst/>
          </a:prstGeom>
          <a:noFill/>
          <a:ln>
            <a:noFill/>
          </a:ln>
        </p:spPr>
      </p:pic>
      <p:sp>
        <p:nvSpPr>
          <p:cNvPr id="469" name="Google Shape;469;p49"/>
          <p:cNvSpPr/>
          <p:nvPr/>
        </p:nvSpPr>
        <p:spPr>
          <a:xfrm>
            <a:off x="0" y="0"/>
            <a:ext cx="4976813"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Comparing climate models</a:t>
            </a:r>
            <a:endParaRPr/>
          </a:p>
          <a:p>
            <a:pPr indent="0" lvl="0" marL="0" marR="0" rtl="0" algn="ctr">
              <a:spcBef>
                <a:spcPts val="0"/>
              </a:spcBef>
              <a:spcAft>
                <a:spcPts val="0"/>
              </a:spcAft>
              <a:buNone/>
            </a:pPr>
            <a:br>
              <a:rPr b="1" lang="en-US" sz="5400">
                <a:solidFill>
                  <a:schemeClr val="lt1"/>
                </a:solidFill>
                <a:latin typeface="Open Sans"/>
                <a:ea typeface="Open Sans"/>
                <a:cs typeface="Open Sans"/>
                <a:sym typeface="Open Sans"/>
              </a:rPr>
            </a:br>
            <a:r>
              <a:rPr b="1" lang="en-US" sz="5400">
                <a:solidFill>
                  <a:schemeClr val="lt1"/>
                </a:solidFill>
                <a:latin typeface="Open Sans"/>
                <a:ea typeface="Open Sans"/>
                <a:cs typeface="Open Sans"/>
                <a:sym typeface="Open Sans"/>
              </a:rPr>
              <a:t>Comparing Earths</a:t>
            </a:r>
            <a:endParaRPr b="1" sz="2400">
              <a:solidFill>
                <a:schemeClr val="lt1"/>
              </a:solidFill>
              <a:latin typeface="Open Sans"/>
              <a:ea typeface="Open Sans"/>
              <a:cs typeface="Open Sans"/>
              <a:sym typeface="Open Sans"/>
            </a:endParaRPr>
          </a:p>
        </p:txBody>
      </p:sp>
      <p:sp>
        <p:nvSpPr>
          <p:cNvPr id="470" name="Google Shape;470;p49"/>
          <p:cNvSpPr txBox="1"/>
          <p:nvPr/>
        </p:nvSpPr>
        <p:spPr>
          <a:xfrm>
            <a:off x="3019425" y="664845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71" name="Google Shape;471;p49"/>
          <p:cNvSpPr txBox="1"/>
          <p:nvPr/>
        </p:nvSpPr>
        <p:spPr>
          <a:xfrm>
            <a:off x="1132800" y="6492350"/>
            <a:ext cx="3900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rgbClr val="1F1F1F"/>
                </a:solidFill>
                <a:highlight>
                  <a:schemeClr val="lt1"/>
                </a:highlight>
                <a:latin typeface="Georgia"/>
                <a:ea typeface="Georgia"/>
                <a:cs typeface="Georgia"/>
                <a:sym typeface="Georgia"/>
              </a:rPr>
              <a:t>GEOCARB_NET </a:t>
            </a:r>
            <a:r>
              <a:rPr lang="en-US" sz="1800">
                <a:solidFill>
                  <a:schemeClr val="lt1"/>
                </a:solidFill>
                <a:latin typeface="Open Sans"/>
                <a:ea typeface="Open Sans"/>
                <a:cs typeface="Open Sans"/>
                <a:sym typeface="Open Sans"/>
              </a:rPr>
              <a:t>Torsvik et al, 2024</a:t>
            </a:r>
            <a:endParaRPr sz="1800">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Trilobite images" id="122" name="Google Shape;122;p5"/>
          <p:cNvPicPr preferRelativeResize="0"/>
          <p:nvPr/>
        </p:nvPicPr>
        <p:blipFill rotWithShape="1">
          <a:blip r:embed="rId3">
            <a:alphaModFix amt="5000"/>
          </a:blip>
          <a:srcRect b="0" l="0" r="0" t="0"/>
          <a:stretch/>
        </p:blipFill>
        <p:spPr>
          <a:xfrm flipH="1">
            <a:off x="-3463291" y="56147"/>
            <a:ext cx="8663057" cy="6801853"/>
          </a:xfrm>
          <a:prstGeom prst="rect">
            <a:avLst/>
          </a:prstGeom>
          <a:noFill/>
          <a:ln>
            <a:noFill/>
          </a:ln>
        </p:spPr>
      </p:pic>
      <p:sp>
        <p:nvSpPr>
          <p:cNvPr id="123" name="Google Shape;123;p5"/>
          <p:cNvSpPr txBox="1"/>
          <p:nvPr>
            <p:ph type="title"/>
          </p:nvPr>
        </p:nvSpPr>
        <p:spPr>
          <a:xfrm>
            <a:off x="416299" y="2627605"/>
            <a:ext cx="4245348" cy="17023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Open Sans"/>
              <a:buNone/>
            </a:pPr>
            <a:r>
              <a:rPr lang="en-US"/>
              <a:t>Houston, we have a problem!</a:t>
            </a:r>
            <a:endParaRPr/>
          </a:p>
        </p:txBody>
      </p:sp>
      <p:pic>
        <p:nvPicPr>
          <p:cNvPr id="124" name="Google Shape;124;p5"/>
          <p:cNvPicPr preferRelativeResize="0"/>
          <p:nvPr/>
        </p:nvPicPr>
        <p:blipFill>
          <a:blip r:embed="rId4">
            <a:alphaModFix/>
          </a:blip>
          <a:stretch>
            <a:fillRect/>
          </a:stretch>
        </p:blipFill>
        <p:spPr>
          <a:xfrm>
            <a:off x="5059600" y="857975"/>
            <a:ext cx="7132400" cy="4979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0"/>
          <p:cNvSpPr txBox="1"/>
          <p:nvPr>
            <p:ph type="title"/>
          </p:nvPr>
        </p:nvSpPr>
        <p:spPr>
          <a:xfrm>
            <a:off x="838200" y="250825"/>
            <a:ext cx="10515600" cy="1325563"/>
          </a:xfrm>
          <a:prstGeom prst="rect">
            <a:avLst/>
          </a:prstGeom>
          <a:solidFill>
            <a:schemeClr val="dk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Open Sans"/>
              <a:buNone/>
            </a:pPr>
            <a:r>
              <a:rPr b="1" lang="en-US">
                <a:solidFill>
                  <a:schemeClr val="lt1"/>
                </a:solidFill>
              </a:rPr>
              <a:t>Integrating R libraries and resources</a:t>
            </a:r>
            <a:endParaRPr b="1">
              <a:solidFill>
                <a:schemeClr val="lt1"/>
              </a:solidFill>
            </a:endParaRPr>
          </a:p>
        </p:txBody>
      </p:sp>
      <p:pic>
        <p:nvPicPr>
          <p:cNvPr id="477" name="Google Shape;477;p50"/>
          <p:cNvPicPr preferRelativeResize="0"/>
          <p:nvPr>
            <p:ph idx="1" type="body"/>
          </p:nvPr>
        </p:nvPicPr>
        <p:blipFill rotWithShape="1">
          <a:blip r:embed="rId3">
            <a:alphaModFix/>
          </a:blip>
          <a:srcRect b="0" l="0" r="0" t="0"/>
          <a:stretch/>
        </p:blipFill>
        <p:spPr>
          <a:xfrm>
            <a:off x="1066801" y="1676400"/>
            <a:ext cx="10058398" cy="50291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1"/>
          <p:cNvSpPr txBox="1"/>
          <p:nvPr>
            <p:ph type="title"/>
          </p:nvPr>
        </p:nvSpPr>
        <p:spPr>
          <a:xfrm>
            <a:off x="838200" y="250825"/>
            <a:ext cx="10515600" cy="1325563"/>
          </a:xfrm>
          <a:prstGeom prst="rect">
            <a:avLst/>
          </a:prstGeom>
          <a:solidFill>
            <a:schemeClr val="dk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Open Sans"/>
              <a:buNone/>
            </a:pPr>
            <a:r>
              <a:rPr b="1" lang="en-US">
                <a:solidFill>
                  <a:schemeClr val="lt1"/>
                </a:solidFill>
              </a:rPr>
              <a:t>Integrating R libraries and resources</a:t>
            </a:r>
            <a:endParaRPr b="1">
              <a:solidFill>
                <a:schemeClr val="lt1"/>
              </a:solidFill>
            </a:endParaRPr>
          </a:p>
        </p:txBody>
      </p:sp>
      <p:pic>
        <p:nvPicPr>
          <p:cNvPr id="483" name="Google Shape;483;p51"/>
          <p:cNvPicPr preferRelativeResize="0"/>
          <p:nvPr>
            <p:ph idx="1" type="body"/>
          </p:nvPr>
        </p:nvPicPr>
        <p:blipFill rotWithShape="1">
          <a:blip r:embed="rId3">
            <a:alphaModFix/>
          </a:blip>
          <a:srcRect b="0" l="0" r="0" t="0"/>
          <a:stretch/>
        </p:blipFill>
        <p:spPr>
          <a:xfrm>
            <a:off x="1066801" y="1676400"/>
            <a:ext cx="10058398" cy="5029199"/>
          </a:xfrm>
          <a:prstGeom prst="rect">
            <a:avLst/>
          </a:prstGeom>
          <a:noFill/>
          <a:ln>
            <a:noFill/>
          </a:ln>
        </p:spPr>
      </p:pic>
      <p:sp>
        <p:nvSpPr>
          <p:cNvPr id="484" name="Google Shape;484;p51"/>
          <p:cNvSpPr/>
          <p:nvPr/>
        </p:nvSpPr>
        <p:spPr>
          <a:xfrm>
            <a:off x="1162051" y="1626394"/>
            <a:ext cx="9963148" cy="5129210"/>
          </a:xfrm>
          <a:prstGeom prst="roundRect">
            <a:avLst>
              <a:gd fmla="val 16667" name="adj"/>
            </a:avLst>
          </a:prstGeom>
          <a:solidFill>
            <a:schemeClr val="dk2">
              <a:alpha val="51764"/>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Open Sans"/>
                <a:ea typeface="Open Sans"/>
                <a:cs typeface="Open Sans"/>
                <a:sym typeface="Open Sans"/>
              </a:rPr>
              <a:t>Plate model</a:t>
            </a:r>
            <a:endParaRPr/>
          </a:p>
          <a:p>
            <a:pPr indent="0" lvl="0" marL="0" marR="0" rtl="0" algn="ctr">
              <a:spcBef>
                <a:spcPts val="0"/>
              </a:spcBef>
              <a:spcAft>
                <a:spcPts val="0"/>
              </a:spcAft>
              <a:buNone/>
            </a:pPr>
            <a:r>
              <a:rPr b="1" lang="en-US" sz="3600">
                <a:solidFill>
                  <a:schemeClr val="lt1"/>
                </a:solidFill>
                <a:latin typeface="Open Sans"/>
                <a:ea typeface="Open Sans"/>
                <a:cs typeface="Open Sans"/>
                <a:sym typeface="Open Sans"/>
              </a:rPr>
              <a:t>Palaeogeographic model</a:t>
            </a:r>
            <a:endParaRPr/>
          </a:p>
          <a:p>
            <a:pPr indent="0" lvl="0" marL="0" marR="0" rtl="0" algn="ctr">
              <a:spcBef>
                <a:spcPts val="0"/>
              </a:spcBef>
              <a:spcAft>
                <a:spcPts val="0"/>
              </a:spcAft>
              <a:buNone/>
            </a:pPr>
            <a:r>
              <a:rPr b="1" lang="en-US" sz="3600">
                <a:solidFill>
                  <a:schemeClr val="lt1"/>
                </a:solidFill>
                <a:latin typeface="Open Sans"/>
                <a:ea typeface="Open Sans"/>
                <a:cs typeface="Open Sans"/>
                <a:sym typeface="Open Sans"/>
              </a:rPr>
              <a:t>Climate model</a:t>
            </a:r>
            <a:endParaRPr/>
          </a:p>
          <a:p>
            <a:pPr indent="0" lvl="0" marL="0" marR="0" rtl="0" algn="ctr">
              <a:spcBef>
                <a:spcPts val="0"/>
              </a:spcBef>
              <a:spcAft>
                <a:spcPts val="0"/>
              </a:spcAft>
              <a:buNone/>
            </a:pPr>
            <a:r>
              <a:rPr b="1" lang="en-US" sz="3600">
                <a:solidFill>
                  <a:schemeClr val="lt1"/>
                </a:solidFill>
                <a:latin typeface="Open Sans"/>
                <a:ea typeface="Open Sans"/>
                <a:cs typeface="Open Sans"/>
                <a:sym typeface="Open Sans"/>
              </a:rPr>
              <a:t>Occurrence data</a:t>
            </a:r>
            <a:endParaRPr/>
          </a:p>
          <a:p>
            <a:pPr indent="0" lvl="0" marL="0" marR="0" rtl="0" algn="ctr">
              <a:spcBef>
                <a:spcPts val="0"/>
              </a:spcBef>
              <a:spcAft>
                <a:spcPts val="0"/>
              </a:spcAft>
              <a:buNone/>
            </a:pPr>
            <a:r>
              <a:rPr b="1" lang="en-US" sz="3600">
                <a:solidFill>
                  <a:schemeClr val="lt1"/>
                </a:solidFill>
                <a:latin typeface="Open Sans"/>
                <a:ea typeface="Open Sans"/>
                <a:cs typeface="Open Sans"/>
                <a:sym typeface="Open Sans"/>
              </a:rPr>
              <a:t>Time data</a:t>
            </a:r>
            <a:endParaRPr b="1" sz="3600">
              <a:solidFill>
                <a:schemeClr val="lt1"/>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2"/>
          <p:cNvSpPr txBox="1"/>
          <p:nvPr>
            <p:ph type="title"/>
          </p:nvPr>
        </p:nvSpPr>
        <p:spPr>
          <a:xfrm>
            <a:off x="0" y="-2"/>
            <a:ext cx="12192000" cy="6858001"/>
          </a:xfrm>
          <a:prstGeom prst="rect">
            <a:avLst/>
          </a:prstGeom>
          <a:solidFill>
            <a:schemeClr val="dk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Open Sans"/>
              <a:buNone/>
            </a:pPr>
            <a:r>
              <a:t/>
            </a:r>
            <a:endParaRPr b="1">
              <a:solidFill>
                <a:schemeClr val="lt1"/>
              </a:solidFill>
            </a:endParaRPr>
          </a:p>
        </p:txBody>
      </p:sp>
      <p:sp>
        <p:nvSpPr>
          <p:cNvPr id="490" name="Google Shape;490;p52"/>
          <p:cNvSpPr txBox="1"/>
          <p:nvPr/>
        </p:nvSpPr>
        <p:spPr>
          <a:xfrm>
            <a:off x="981075" y="2047875"/>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491" name="Google Shape;491;p52"/>
          <p:cNvPicPr preferRelativeResize="0"/>
          <p:nvPr/>
        </p:nvPicPr>
        <p:blipFill rotWithShape="1">
          <a:blip r:embed="rId3">
            <a:alphaModFix/>
          </a:blip>
          <a:srcRect b="0" l="0" r="0" t="0"/>
          <a:stretch/>
        </p:blipFill>
        <p:spPr>
          <a:xfrm>
            <a:off x="5319748" y="141681"/>
            <a:ext cx="2566938" cy="2964226"/>
          </a:xfrm>
          <a:prstGeom prst="rect">
            <a:avLst/>
          </a:prstGeom>
          <a:noFill/>
          <a:ln>
            <a:noFill/>
          </a:ln>
        </p:spPr>
      </p:pic>
      <p:pic>
        <p:nvPicPr>
          <p:cNvPr id="492" name="Google Shape;492;p52"/>
          <p:cNvPicPr preferRelativeResize="0"/>
          <p:nvPr>
            <p:ph idx="1" type="body"/>
          </p:nvPr>
        </p:nvPicPr>
        <p:blipFill rotWithShape="1">
          <a:blip r:embed="rId4">
            <a:alphaModFix/>
          </a:blip>
          <a:srcRect b="2184" l="5459" r="3911" t="5445"/>
          <a:stretch/>
        </p:blipFill>
        <p:spPr>
          <a:xfrm>
            <a:off x="304036" y="3403478"/>
            <a:ext cx="5305425" cy="3171158"/>
          </a:xfrm>
          <a:prstGeom prst="rect">
            <a:avLst/>
          </a:prstGeom>
          <a:noFill/>
          <a:ln>
            <a:noFill/>
          </a:ln>
          <a:effectLst>
            <a:outerShdw blurRad="190500" rotWithShape="0" algn="tl">
              <a:srgbClr val="000000">
                <a:alpha val="69803"/>
              </a:srgbClr>
            </a:outerShdw>
          </a:effectLst>
        </p:spPr>
      </p:pic>
      <p:pic>
        <p:nvPicPr>
          <p:cNvPr id="493" name="Google Shape;493;p52"/>
          <p:cNvPicPr preferRelativeResize="0"/>
          <p:nvPr/>
        </p:nvPicPr>
        <p:blipFill rotWithShape="1">
          <a:blip r:embed="rId5">
            <a:alphaModFix/>
          </a:blip>
          <a:srcRect b="0" l="0" r="0" t="0"/>
          <a:stretch/>
        </p:blipFill>
        <p:spPr>
          <a:xfrm>
            <a:off x="8394112" y="3719527"/>
            <a:ext cx="2623374" cy="2273415"/>
          </a:xfrm>
          <a:prstGeom prst="rect">
            <a:avLst/>
          </a:prstGeom>
          <a:noFill/>
          <a:ln>
            <a:noFill/>
          </a:ln>
        </p:spPr>
      </p:pic>
      <p:cxnSp>
        <p:nvCxnSpPr>
          <p:cNvPr id="494" name="Google Shape;494;p52"/>
          <p:cNvCxnSpPr/>
          <p:nvPr/>
        </p:nvCxnSpPr>
        <p:spPr>
          <a:xfrm flipH="1" rot="-5400000">
            <a:off x="7789039" y="2431278"/>
            <a:ext cx="1386000" cy="1190700"/>
          </a:xfrm>
          <a:prstGeom prst="curvedConnector3">
            <a:avLst>
              <a:gd fmla="val 12886" name="adj1"/>
            </a:avLst>
          </a:prstGeom>
          <a:noFill/>
          <a:ln cap="flat" cmpd="sng" w="85725">
            <a:solidFill>
              <a:schemeClr val="accent1"/>
            </a:solidFill>
            <a:prstDash val="solid"/>
            <a:miter lim="800000"/>
            <a:headEnd len="med" w="med" type="triangle"/>
            <a:tailEnd len="med" w="med" type="triangle"/>
          </a:ln>
        </p:spPr>
      </p:cxnSp>
      <p:cxnSp>
        <p:nvCxnSpPr>
          <p:cNvPr id="495" name="Google Shape;495;p52"/>
          <p:cNvCxnSpPr>
            <a:endCxn id="492" idx="0"/>
          </p:cNvCxnSpPr>
          <p:nvPr/>
        </p:nvCxnSpPr>
        <p:spPr>
          <a:xfrm flipH="1">
            <a:off x="2956749" y="2333678"/>
            <a:ext cx="2338200" cy="1069800"/>
          </a:xfrm>
          <a:prstGeom prst="curvedConnector2">
            <a:avLst/>
          </a:prstGeom>
          <a:noFill/>
          <a:ln cap="flat" cmpd="sng" w="85725">
            <a:solidFill>
              <a:schemeClr val="accent1"/>
            </a:solidFill>
            <a:prstDash val="solid"/>
            <a:miter lim="800000"/>
            <a:headEnd len="med" w="med" type="triangle"/>
            <a:tailEnd len="med" w="med" type="triangle"/>
          </a:ln>
        </p:spPr>
      </p:cxnSp>
      <p:sp>
        <p:nvSpPr>
          <p:cNvPr id="496" name="Google Shape;496;p52"/>
          <p:cNvSpPr txBox="1"/>
          <p:nvPr/>
        </p:nvSpPr>
        <p:spPr>
          <a:xfrm>
            <a:off x="535279" y="2968227"/>
            <a:ext cx="13708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Open Sans"/>
                <a:ea typeface="Open Sans"/>
                <a:cs typeface="Open Sans"/>
                <a:sym typeface="Open Sans"/>
              </a:rPr>
              <a:t>Online</a:t>
            </a:r>
            <a:endParaRPr b="1" sz="2800">
              <a:solidFill>
                <a:schemeClr val="lt1"/>
              </a:solidFill>
              <a:latin typeface="Open Sans"/>
              <a:ea typeface="Open Sans"/>
              <a:cs typeface="Open Sans"/>
              <a:sym typeface="Open Sans"/>
            </a:endParaRPr>
          </a:p>
        </p:txBody>
      </p:sp>
      <p:sp>
        <p:nvSpPr>
          <p:cNvPr id="497" name="Google Shape;497;p52"/>
          <p:cNvSpPr txBox="1"/>
          <p:nvPr/>
        </p:nvSpPr>
        <p:spPr>
          <a:xfrm>
            <a:off x="9284042" y="3229837"/>
            <a:ext cx="141417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Open Sans"/>
                <a:ea typeface="Open Sans"/>
                <a:cs typeface="Open Sans"/>
                <a:sym typeface="Open Sans"/>
              </a:rPr>
              <a:t>Offline</a:t>
            </a:r>
            <a:endParaRPr b="1" sz="2800">
              <a:solidFill>
                <a:schemeClr val="lt1"/>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3"/>
          <p:cNvSpPr txBox="1"/>
          <p:nvPr>
            <p:ph type="title"/>
          </p:nvPr>
        </p:nvSpPr>
        <p:spPr>
          <a:xfrm>
            <a:off x="0" y="-1"/>
            <a:ext cx="12192000" cy="6858001"/>
          </a:xfrm>
          <a:prstGeom prst="rect">
            <a:avLst/>
          </a:prstGeom>
          <a:solidFill>
            <a:schemeClr val="dk2"/>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Open Sans"/>
              <a:buNone/>
            </a:pPr>
            <a:r>
              <a:t/>
            </a:r>
            <a:endParaRPr b="1">
              <a:solidFill>
                <a:schemeClr val="lt1"/>
              </a:solidFill>
            </a:endParaRPr>
          </a:p>
        </p:txBody>
      </p:sp>
      <p:sp>
        <p:nvSpPr>
          <p:cNvPr id="504" name="Google Shape;504;p53"/>
          <p:cNvSpPr txBox="1"/>
          <p:nvPr/>
        </p:nvSpPr>
        <p:spPr>
          <a:xfrm>
            <a:off x="586199" y="2325095"/>
            <a:ext cx="93832" cy="2337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505" name="Google Shape;505;p53"/>
          <p:cNvPicPr preferRelativeResize="0"/>
          <p:nvPr>
            <p:ph idx="1" type="body"/>
          </p:nvPr>
        </p:nvPicPr>
        <p:blipFill rotWithShape="1">
          <a:blip r:embed="rId3">
            <a:alphaModFix/>
          </a:blip>
          <a:srcRect b="2184" l="5459" r="3911" t="5445"/>
          <a:stretch/>
        </p:blipFill>
        <p:spPr>
          <a:xfrm>
            <a:off x="113958" y="4248735"/>
            <a:ext cx="4113371" cy="2458644"/>
          </a:xfrm>
          <a:prstGeom prst="rect">
            <a:avLst/>
          </a:prstGeom>
          <a:noFill/>
          <a:ln>
            <a:noFill/>
          </a:ln>
          <a:effectLst>
            <a:outerShdw blurRad="190500" rotWithShape="0" algn="tl">
              <a:srgbClr val="000000">
                <a:alpha val="69803"/>
              </a:srgbClr>
            </a:outerShdw>
          </a:effectLst>
        </p:spPr>
      </p:pic>
      <p:pic>
        <p:nvPicPr>
          <p:cNvPr id="506" name="Google Shape;506;p53"/>
          <p:cNvPicPr preferRelativeResize="0"/>
          <p:nvPr/>
        </p:nvPicPr>
        <p:blipFill rotWithShape="1">
          <a:blip r:embed="rId4">
            <a:alphaModFix/>
          </a:blip>
          <a:srcRect b="0" l="0" r="0" t="0"/>
          <a:stretch/>
        </p:blipFill>
        <p:spPr>
          <a:xfrm>
            <a:off x="9658669" y="4700942"/>
            <a:ext cx="2033939" cy="1762611"/>
          </a:xfrm>
          <a:prstGeom prst="rect">
            <a:avLst/>
          </a:prstGeom>
          <a:noFill/>
          <a:ln>
            <a:noFill/>
          </a:ln>
        </p:spPr>
      </p:pic>
      <p:cxnSp>
        <p:nvCxnSpPr>
          <p:cNvPr id="507" name="Google Shape;507;p53"/>
          <p:cNvCxnSpPr>
            <a:stCxn id="508" idx="3"/>
            <a:endCxn id="506" idx="0"/>
          </p:cNvCxnSpPr>
          <p:nvPr/>
        </p:nvCxnSpPr>
        <p:spPr>
          <a:xfrm>
            <a:off x="8591550" y="3951249"/>
            <a:ext cx="2084100" cy="749700"/>
          </a:xfrm>
          <a:prstGeom prst="curvedConnector2">
            <a:avLst/>
          </a:prstGeom>
          <a:noFill/>
          <a:ln cap="flat" cmpd="sng" w="85725">
            <a:solidFill>
              <a:schemeClr val="accent1"/>
            </a:solidFill>
            <a:prstDash val="solid"/>
            <a:miter lim="800000"/>
            <a:headEnd len="med" w="med" type="triangle"/>
            <a:tailEnd len="med" w="med" type="triangle"/>
          </a:ln>
        </p:spPr>
      </p:cxnSp>
      <p:pic>
        <p:nvPicPr>
          <p:cNvPr descr="The Tidyverse: the best* -verse for data scientist – Danielle Notice" id="509" name="Google Shape;509;p53"/>
          <p:cNvPicPr preferRelativeResize="0"/>
          <p:nvPr/>
        </p:nvPicPr>
        <p:blipFill rotWithShape="1">
          <a:blip r:embed="rId5">
            <a:alphaModFix/>
          </a:blip>
          <a:srcRect b="0" l="0" r="0" t="0"/>
          <a:stretch/>
        </p:blipFill>
        <p:spPr>
          <a:xfrm>
            <a:off x="0" y="31795"/>
            <a:ext cx="4918992" cy="211153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cxnSp>
        <p:nvCxnSpPr>
          <p:cNvPr id="510" name="Google Shape;510;p53"/>
          <p:cNvCxnSpPr>
            <a:stCxn id="508" idx="1"/>
            <a:endCxn id="505" idx="0"/>
          </p:cNvCxnSpPr>
          <p:nvPr/>
        </p:nvCxnSpPr>
        <p:spPr>
          <a:xfrm flipH="1">
            <a:off x="2170646" y="3951249"/>
            <a:ext cx="2234700" cy="297600"/>
          </a:xfrm>
          <a:prstGeom prst="curvedConnector2">
            <a:avLst/>
          </a:prstGeom>
          <a:noFill/>
          <a:ln cap="flat" cmpd="sng" w="85725">
            <a:solidFill>
              <a:schemeClr val="accent1"/>
            </a:solidFill>
            <a:prstDash val="solid"/>
            <a:miter lim="800000"/>
            <a:headEnd len="med" w="med" type="triangle"/>
            <a:tailEnd len="med" w="med" type="triangle"/>
          </a:ln>
        </p:spPr>
      </p:cxnSp>
      <p:pic>
        <p:nvPicPr>
          <p:cNvPr id="511" name="Google Shape;511;p53"/>
          <p:cNvPicPr preferRelativeResize="0"/>
          <p:nvPr/>
        </p:nvPicPr>
        <p:blipFill rotWithShape="1">
          <a:blip r:embed="rId6">
            <a:alphaModFix/>
          </a:blip>
          <a:srcRect b="0" l="0" r="0" t="0"/>
          <a:stretch/>
        </p:blipFill>
        <p:spPr>
          <a:xfrm>
            <a:off x="10014703" y="1830759"/>
            <a:ext cx="1677905" cy="894882"/>
          </a:xfrm>
          <a:prstGeom prst="rect">
            <a:avLst/>
          </a:prstGeom>
          <a:noFill/>
          <a:ln>
            <a:noFill/>
          </a:ln>
        </p:spPr>
      </p:pic>
      <p:pic>
        <p:nvPicPr>
          <p:cNvPr descr="The Paleobiology Database" id="512" name="Google Shape;512;p53"/>
          <p:cNvPicPr preferRelativeResize="0"/>
          <p:nvPr/>
        </p:nvPicPr>
        <p:blipFill rotWithShape="1">
          <a:blip r:embed="rId7">
            <a:alphaModFix/>
          </a:blip>
          <a:srcRect b="0" l="0" r="0" t="0"/>
          <a:stretch/>
        </p:blipFill>
        <p:spPr>
          <a:xfrm>
            <a:off x="8020050" y="-8264"/>
            <a:ext cx="2079462" cy="2079462"/>
          </a:xfrm>
          <a:prstGeom prst="rect">
            <a:avLst/>
          </a:prstGeom>
          <a:noFill/>
          <a:ln>
            <a:noFill/>
          </a:ln>
        </p:spPr>
      </p:pic>
      <p:pic>
        <p:nvPicPr>
          <p:cNvPr id="508" name="Google Shape;508;p53"/>
          <p:cNvPicPr preferRelativeResize="0"/>
          <p:nvPr/>
        </p:nvPicPr>
        <p:blipFill rotWithShape="1">
          <a:blip r:embed="rId8">
            <a:alphaModFix/>
          </a:blip>
          <a:srcRect b="0" l="0" r="0" t="0"/>
          <a:stretch/>
        </p:blipFill>
        <p:spPr>
          <a:xfrm>
            <a:off x="4405346" y="1534194"/>
            <a:ext cx="4186204" cy="4834109"/>
          </a:xfrm>
          <a:prstGeom prst="rect">
            <a:avLst/>
          </a:prstGeom>
          <a:noFill/>
          <a:ln>
            <a:noFill/>
          </a:ln>
        </p:spPr>
      </p:pic>
      <p:cxnSp>
        <p:nvCxnSpPr>
          <p:cNvPr id="513" name="Google Shape;513;p53"/>
          <p:cNvCxnSpPr>
            <a:stCxn id="508" idx="0"/>
          </p:cNvCxnSpPr>
          <p:nvPr/>
        </p:nvCxnSpPr>
        <p:spPr>
          <a:xfrm flipH="1" rot="5400000">
            <a:off x="5458948" y="494694"/>
            <a:ext cx="200400" cy="1878600"/>
          </a:xfrm>
          <a:prstGeom prst="curvedConnector2">
            <a:avLst/>
          </a:prstGeom>
          <a:noFill/>
          <a:ln cap="flat" cmpd="sng" w="85725">
            <a:solidFill>
              <a:schemeClr val="accent1"/>
            </a:solidFill>
            <a:prstDash val="solid"/>
            <a:miter lim="800000"/>
            <a:headEnd len="med" w="med" type="triangle"/>
            <a:tailEnd len="med" w="med" type="triangle"/>
          </a:ln>
        </p:spPr>
      </p:cxnSp>
      <p:cxnSp>
        <p:nvCxnSpPr>
          <p:cNvPr id="514" name="Google Shape;514;p53"/>
          <p:cNvCxnSpPr>
            <a:stCxn id="511" idx="2"/>
            <a:endCxn id="508" idx="3"/>
          </p:cNvCxnSpPr>
          <p:nvPr/>
        </p:nvCxnSpPr>
        <p:spPr>
          <a:xfrm rot="5400000">
            <a:off x="9109906" y="2207391"/>
            <a:ext cx="1225500" cy="2262000"/>
          </a:xfrm>
          <a:prstGeom prst="curvedConnector2">
            <a:avLst/>
          </a:prstGeom>
          <a:noFill/>
          <a:ln cap="flat" cmpd="sng" w="85725">
            <a:solidFill>
              <a:schemeClr val="accent1"/>
            </a:solidFill>
            <a:prstDash val="solid"/>
            <a:miter lim="800000"/>
            <a:headEnd len="med" w="med" type="triangle"/>
            <a:tailEnd len="med" w="med" type="triangle"/>
          </a:ln>
        </p:spPr>
      </p:cxnSp>
      <p:cxnSp>
        <p:nvCxnSpPr>
          <p:cNvPr id="515" name="Google Shape;515;p53"/>
          <p:cNvCxnSpPr>
            <a:stCxn id="512" idx="1"/>
            <a:endCxn id="508" idx="0"/>
          </p:cNvCxnSpPr>
          <p:nvPr/>
        </p:nvCxnSpPr>
        <p:spPr>
          <a:xfrm flipH="1">
            <a:off x="6498450" y="1031467"/>
            <a:ext cx="1521600" cy="502800"/>
          </a:xfrm>
          <a:prstGeom prst="curvedConnector2">
            <a:avLst/>
          </a:prstGeom>
          <a:noFill/>
          <a:ln cap="flat" cmpd="sng" w="85725">
            <a:solidFill>
              <a:schemeClr val="accent1"/>
            </a:solidFill>
            <a:prstDash val="solid"/>
            <a:miter lim="800000"/>
            <a:headEnd len="med" w="med" type="triangl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2"/>
          <p:cNvSpPr/>
          <p:nvPr/>
        </p:nvSpPr>
        <p:spPr>
          <a:xfrm>
            <a:off x="121639" y="96473"/>
            <a:ext cx="4395831" cy="6652470"/>
          </a:xfrm>
          <a:prstGeom prst="rect">
            <a:avLst/>
          </a:prstGeom>
          <a:gradFill>
            <a:gsLst>
              <a:gs pos="0">
                <a:srgbClr val="213F76"/>
              </a:gs>
              <a:gs pos="50000">
                <a:srgbClr val="2F5CAB"/>
              </a:gs>
              <a:gs pos="100000">
                <a:srgbClr val="3A6FCD"/>
              </a:gs>
            </a:gsLst>
            <a:lin ang="13500000" scaled="0"/>
          </a:gra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522" name="Google Shape;522;p32"/>
          <p:cNvSpPr txBox="1"/>
          <p:nvPr>
            <p:ph idx="1" type="body"/>
          </p:nvPr>
        </p:nvSpPr>
        <p:spPr>
          <a:xfrm>
            <a:off x="373310" y="1766902"/>
            <a:ext cx="3892491"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2F2F2"/>
              </a:buClr>
              <a:buSzPts val="2400"/>
              <a:buNone/>
            </a:pPr>
            <a:r>
              <a:rPr b="1" i="0" lang="en-US" sz="2400" u="none" strike="noStrike">
                <a:solidFill>
                  <a:srgbClr val="F2F2F2"/>
                </a:solidFill>
                <a:latin typeface="Gill Sans"/>
                <a:ea typeface="Gill Sans"/>
                <a:cs typeface="Gill Sans"/>
                <a:sym typeface="Gill Sans"/>
              </a:rPr>
              <a:t>For Windows</a:t>
            </a:r>
            <a:endParaRPr b="1" sz="3600">
              <a:solidFill>
                <a:srgbClr val="F2F2F2"/>
              </a:solidFill>
            </a:endParaRPr>
          </a:p>
          <a:p>
            <a:pPr indent="-228600" lvl="0" marL="228600" rtl="0" algn="l">
              <a:lnSpc>
                <a:spcPct val="90000"/>
              </a:lnSpc>
              <a:spcBef>
                <a:spcPts val="1000"/>
              </a:spcBef>
              <a:spcAft>
                <a:spcPts val="0"/>
              </a:spcAft>
              <a:buClr>
                <a:srgbClr val="F2F2F2"/>
              </a:buClr>
              <a:buSzPts val="2400"/>
              <a:buFont typeface="Arial"/>
              <a:buChar char="•"/>
            </a:pPr>
            <a:r>
              <a:rPr b="1" i="0" lang="en-US" sz="2400" u="none" strike="noStrike">
                <a:solidFill>
                  <a:srgbClr val="F2F2F2"/>
                </a:solidFill>
                <a:latin typeface="Gill Sans"/>
                <a:ea typeface="Gill Sans"/>
                <a:cs typeface="Gill Sans"/>
                <a:sym typeface="Gill Sans"/>
              </a:rPr>
              <a:t>C:\Program Files\Gplates\GPlates2.5.0\GeoData\</a:t>
            </a:r>
            <a:endParaRPr/>
          </a:p>
          <a:p>
            <a:pPr indent="-76200" lvl="0" marL="228600" rtl="0" algn="l">
              <a:lnSpc>
                <a:spcPct val="90000"/>
              </a:lnSpc>
              <a:spcBef>
                <a:spcPts val="1000"/>
              </a:spcBef>
              <a:spcAft>
                <a:spcPts val="0"/>
              </a:spcAft>
              <a:buClr>
                <a:schemeClr val="dk1"/>
              </a:buClr>
              <a:buSzPts val="2400"/>
              <a:buFont typeface="Arial"/>
              <a:buNone/>
            </a:pPr>
            <a:r>
              <a:t/>
            </a:r>
            <a:endParaRPr b="1" sz="2400">
              <a:solidFill>
                <a:srgbClr val="F2F2F2"/>
              </a:solidFill>
              <a:latin typeface="Gill Sans"/>
              <a:ea typeface="Gill Sans"/>
              <a:cs typeface="Gill Sans"/>
              <a:sym typeface="Gill Sans"/>
            </a:endParaRPr>
          </a:p>
          <a:p>
            <a:pPr indent="0" lvl="0" marL="0" rtl="0" algn="l">
              <a:lnSpc>
                <a:spcPct val="90000"/>
              </a:lnSpc>
              <a:spcBef>
                <a:spcPts val="1000"/>
              </a:spcBef>
              <a:spcAft>
                <a:spcPts val="0"/>
              </a:spcAft>
              <a:buClr>
                <a:srgbClr val="F2F2F2"/>
              </a:buClr>
              <a:buSzPts val="2400"/>
              <a:buNone/>
            </a:pPr>
            <a:r>
              <a:rPr b="1" i="0" lang="en-US" sz="2400" u="none" strike="noStrike">
                <a:solidFill>
                  <a:srgbClr val="F2F2F2"/>
                </a:solidFill>
                <a:latin typeface="Gill Sans"/>
                <a:ea typeface="Gill Sans"/>
                <a:cs typeface="Gill Sans"/>
                <a:sym typeface="Gill Sans"/>
              </a:rPr>
              <a:t>For Macs</a:t>
            </a:r>
            <a:endParaRPr b="1" sz="3600">
              <a:solidFill>
                <a:srgbClr val="F2F2F2"/>
              </a:solidFill>
            </a:endParaRPr>
          </a:p>
          <a:p>
            <a:pPr indent="-228600" lvl="0" marL="228600" rtl="0" algn="l">
              <a:lnSpc>
                <a:spcPct val="90000"/>
              </a:lnSpc>
              <a:spcBef>
                <a:spcPts val="1000"/>
              </a:spcBef>
              <a:spcAft>
                <a:spcPts val="0"/>
              </a:spcAft>
              <a:buClr>
                <a:srgbClr val="F2F2F2"/>
              </a:buClr>
              <a:buSzPts val="2400"/>
              <a:buChar char="•"/>
            </a:pPr>
            <a:r>
              <a:rPr b="1" i="0" lang="en-US" sz="2400" u="none" strike="noStrike">
                <a:solidFill>
                  <a:srgbClr val="F2F2F2"/>
                </a:solidFill>
                <a:latin typeface="Gill Sans"/>
                <a:ea typeface="Gill Sans"/>
                <a:cs typeface="Gill Sans"/>
                <a:sym typeface="Gill Sans"/>
              </a:rPr>
              <a:t>GPlates installed into </a:t>
            </a:r>
            <a:r>
              <a:rPr b="1" i="0" lang="en-US" sz="2400" u="sng">
                <a:solidFill>
                  <a:srgbClr val="F2F2F2"/>
                </a:solidFill>
                <a:latin typeface="Gill Sans"/>
                <a:ea typeface="Gill Sans"/>
                <a:cs typeface="Gill Sans"/>
                <a:sym typeface="Gill Sans"/>
              </a:rPr>
              <a:t>applications</a:t>
            </a:r>
            <a:endParaRPr b="1" sz="3600">
              <a:solidFill>
                <a:srgbClr val="F2F2F2"/>
              </a:solidFill>
            </a:endParaRPr>
          </a:p>
        </p:txBody>
      </p:sp>
      <p:pic>
        <p:nvPicPr>
          <p:cNvPr id="523" name="Google Shape;523;p32"/>
          <p:cNvPicPr preferRelativeResize="0"/>
          <p:nvPr/>
        </p:nvPicPr>
        <p:blipFill rotWithShape="1">
          <a:blip r:embed="rId3">
            <a:alphaModFix/>
          </a:blip>
          <a:srcRect b="0" l="0" r="0" t="0"/>
          <a:stretch/>
        </p:blipFill>
        <p:spPr>
          <a:xfrm>
            <a:off x="4588778" y="174509"/>
            <a:ext cx="7510943" cy="650898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4"/>
          <p:cNvSpPr/>
          <p:nvPr/>
        </p:nvSpPr>
        <p:spPr>
          <a:xfrm>
            <a:off x="121639" y="96473"/>
            <a:ext cx="4395831" cy="6652470"/>
          </a:xfrm>
          <a:prstGeom prst="rect">
            <a:avLst/>
          </a:prstGeom>
          <a:gradFill>
            <a:gsLst>
              <a:gs pos="0">
                <a:srgbClr val="213F76"/>
              </a:gs>
              <a:gs pos="50000">
                <a:srgbClr val="2F5CAB"/>
              </a:gs>
              <a:gs pos="100000">
                <a:srgbClr val="3A6FCD"/>
              </a:gs>
            </a:gsLst>
            <a:lin ang="13500000" scaled="0"/>
          </a:gra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530" name="Google Shape;530;p54"/>
          <p:cNvSpPr txBox="1"/>
          <p:nvPr>
            <p:ph idx="1" type="body"/>
          </p:nvPr>
        </p:nvSpPr>
        <p:spPr>
          <a:xfrm>
            <a:off x="267100" y="300050"/>
            <a:ext cx="4110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2F2F2"/>
              </a:buClr>
              <a:buSzPts val="1800"/>
              <a:buNone/>
            </a:pPr>
            <a:r>
              <a:rPr b="1" lang="en-US" sz="1800">
                <a:solidFill>
                  <a:srgbClr val="F2F2F2"/>
                </a:solidFill>
                <a:latin typeface="Gill Sans"/>
                <a:ea typeface="Gill Sans"/>
                <a:cs typeface="Gill Sans"/>
                <a:sym typeface="Gill Sans"/>
              </a:rPr>
              <a:t>R tutorial:</a:t>
            </a:r>
            <a:endParaRPr/>
          </a:p>
          <a:p>
            <a:pPr indent="0" lvl="0" marL="0" rtl="0" algn="l">
              <a:lnSpc>
                <a:spcPct val="90000"/>
              </a:lnSpc>
              <a:spcBef>
                <a:spcPts val="0"/>
              </a:spcBef>
              <a:spcAft>
                <a:spcPts val="0"/>
              </a:spcAft>
              <a:buClr>
                <a:schemeClr val="dk1"/>
              </a:buClr>
              <a:buSzPts val="1800"/>
              <a:buNone/>
            </a:pPr>
            <a:r>
              <a:t/>
            </a:r>
            <a:endParaRPr b="1" sz="18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rgbClr val="F2F2F2"/>
              </a:buClr>
              <a:buSzPts val="2400"/>
              <a:buNone/>
            </a:pPr>
            <a:r>
              <a:rPr b="1" lang="en-US" sz="2400">
                <a:solidFill>
                  <a:srgbClr val="F2F2F2"/>
                </a:solidFill>
                <a:latin typeface="Gill Sans"/>
                <a:ea typeface="Gill Sans"/>
                <a:cs typeface="Gill Sans"/>
                <a:sym typeface="Gill Sans"/>
              </a:rPr>
              <a:t>Navigate to: </a:t>
            </a:r>
            <a:endParaRPr/>
          </a:p>
          <a:p>
            <a:pPr indent="0" lvl="0" marL="0" rtl="0" algn="l">
              <a:lnSpc>
                <a:spcPct val="90000"/>
              </a:lnSpc>
              <a:spcBef>
                <a:spcPts val="0"/>
              </a:spcBef>
              <a:spcAft>
                <a:spcPts val="0"/>
              </a:spcAft>
              <a:buClr>
                <a:schemeClr val="dk1"/>
              </a:buClr>
              <a:buSzPts val="2400"/>
              <a:buNone/>
            </a:pPr>
            <a:r>
              <a:t/>
            </a:r>
            <a:endParaRPr b="1" sz="24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chemeClr val="dk1"/>
              </a:buClr>
              <a:buSzPts val="2400"/>
              <a:buNone/>
            </a:pPr>
            <a:r>
              <a:t/>
            </a:r>
            <a:endParaRPr b="1" sz="2400">
              <a:solidFill>
                <a:srgbClr val="F2F2F2"/>
              </a:solidFill>
              <a:latin typeface="Gill Sans"/>
              <a:ea typeface="Gill Sans"/>
              <a:cs typeface="Gill Sans"/>
              <a:sym typeface="Gill Sans"/>
            </a:endParaRPr>
          </a:p>
          <a:p>
            <a:pPr indent="0" lvl="0" marL="0" rtl="0" algn="l">
              <a:lnSpc>
                <a:spcPct val="90000"/>
              </a:lnSpc>
              <a:spcBef>
                <a:spcPts val="0"/>
              </a:spcBef>
              <a:spcAft>
                <a:spcPts val="0"/>
              </a:spcAft>
              <a:buClr>
                <a:srgbClr val="F2F2F2"/>
              </a:buClr>
              <a:buSzPts val="2800"/>
              <a:buNone/>
            </a:pPr>
            <a:r>
              <a:rPr b="1" lang="en-US">
                <a:solidFill>
                  <a:srgbClr val="F2F2F2"/>
                </a:solidFill>
                <a:latin typeface="Gill Sans"/>
                <a:ea typeface="Gill Sans"/>
                <a:cs typeface="Gill Sans"/>
                <a:sym typeface="Gill Sans"/>
              </a:rPr>
              <a:t>‘code\3_reconstruction_products.R’</a:t>
            </a:r>
            <a:endParaRPr b="1" i="0" sz="4000" u="none" strike="noStrike">
              <a:solidFill>
                <a:srgbClr val="F2F2F2"/>
              </a:solidFill>
              <a:latin typeface="Gill Sans"/>
              <a:ea typeface="Gill Sans"/>
              <a:cs typeface="Gill Sans"/>
              <a:sym typeface="Gill Sans"/>
            </a:endParaRPr>
          </a:p>
        </p:txBody>
      </p:sp>
      <p:pic>
        <p:nvPicPr>
          <p:cNvPr id="531" name="Google Shape;531;p54"/>
          <p:cNvPicPr preferRelativeResize="0"/>
          <p:nvPr/>
        </p:nvPicPr>
        <p:blipFill rotWithShape="1">
          <a:blip r:embed="rId3">
            <a:alphaModFix amt="20000"/>
          </a:blip>
          <a:srcRect b="0" l="0" r="0" t="0"/>
          <a:stretch/>
        </p:blipFill>
        <p:spPr>
          <a:xfrm>
            <a:off x="4588778" y="174509"/>
            <a:ext cx="7510943" cy="6508982"/>
          </a:xfrm>
          <a:prstGeom prst="rect">
            <a:avLst/>
          </a:prstGeom>
          <a:noFill/>
          <a:ln>
            <a:noFill/>
          </a:ln>
        </p:spPr>
      </p:pic>
      <p:sp>
        <p:nvSpPr>
          <p:cNvPr id="532" name="Google Shape;532;p54"/>
          <p:cNvSpPr txBox="1"/>
          <p:nvPr/>
        </p:nvSpPr>
        <p:spPr>
          <a:xfrm>
            <a:off x="4763589" y="2622489"/>
            <a:ext cx="71613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u="sng">
                <a:solidFill>
                  <a:schemeClr val="hlink"/>
                </a:solidFill>
                <a:latin typeface="Gill Sans"/>
                <a:ea typeface="Gill Sans"/>
                <a:cs typeface="Gill Sans"/>
                <a:sym typeface="Gill Sans"/>
                <a:hlinkClick r:id="rId4"/>
              </a:rPr>
              <a:t>https://tinyurl.com/palaeogeography2024palass</a:t>
            </a:r>
            <a:endParaRPr sz="18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Trilobite images" id="130" name="Google Shape;130;g31d2830f26d_1_37"/>
          <p:cNvPicPr preferRelativeResize="0"/>
          <p:nvPr/>
        </p:nvPicPr>
        <p:blipFill rotWithShape="1">
          <a:blip r:embed="rId3">
            <a:alphaModFix amt="5000"/>
          </a:blip>
          <a:srcRect b="0" l="0" r="0" t="0"/>
          <a:stretch/>
        </p:blipFill>
        <p:spPr>
          <a:xfrm flipH="1">
            <a:off x="-3463291" y="56147"/>
            <a:ext cx="8663057" cy="6801853"/>
          </a:xfrm>
          <a:prstGeom prst="rect">
            <a:avLst/>
          </a:prstGeom>
          <a:noFill/>
          <a:ln>
            <a:noFill/>
          </a:ln>
        </p:spPr>
      </p:pic>
      <p:sp>
        <p:nvSpPr>
          <p:cNvPr id="131" name="Google Shape;131;g31d2830f26d_1_37"/>
          <p:cNvSpPr txBox="1"/>
          <p:nvPr>
            <p:ph type="title"/>
          </p:nvPr>
        </p:nvSpPr>
        <p:spPr>
          <a:xfrm>
            <a:off x="416299" y="2627605"/>
            <a:ext cx="4245300" cy="1702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Open Sans"/>
              <a:buNone/>
            </a:pPr>
            <a:r>
              <a:rPr lang="en-US"/>
              <a:t>Houston, we have a problem!</a:t>
            </a:r>
            <a:endParaRPr/>
          </a:p>
        </p:txBody>
      </p:sp>
      <p:pic>
        <p:nvPicPr>
          <p:cNvPr id="132" name="Google Shape;132;g31d2830f26d_1_37"/>
          <p:cNvPicPr preferRelativeResize="0"/>
          <p:nvPr>
            <p:ph idx="1" type="body"/>
          </p:nvPr>
        </p:nvPicPr>
        <p:blipFill rotWithShape="1">
          <a:blip r:embed="rId4">
            <a:alphaModFix/>
          </a:blip>
          <a:srcRect b="0" l="16205" r="1116" t="3194"/>
          <a:stretch/>
        </p:blipFill>
        <p:spPr>
          <a:xfrm rot="-5400000">
            <a:off x="5353050" y="19050"/>
            <a:ext cx="6858000" cy="6819900"/>
          </a:xfrm>
          <a:prstGeom prst="rect">
            <a:avLst/>
          </a:prstGeom>
          <a:noFill/>
          <a:ln>
            <a:noFill/>
          </a:ln>
        </p:spPr>
      </p:pic>
      <p:sp>
        <p:nvSpPr>
          <p:cNvPr id="133" name="Google Shape;133;g31d2830f26d_1_37"/>
          <p:cNvSpPr txBox="1"/>
          <p:nvPr/>
        </p:nvSpPr>
        <p:spPr>
          <a:xfrm>
            <a:off x="0" y="6524625"/>
            <a:ext cx="178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Devonian 400Ma</a:t>
            </a:r>
            <a:endParaRPr sz="1800">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Trilobite images" id="139" name="Google Shape;139;p6"/>
          <p:cNvPicPr preferRelativeResize="0"/>
          <p:nvPr/>
        </p:nvPicPr>
        <p:blipFill rotWithShape="1">
          <a:blip r:embed="rId3">
            <a:alphaModFix amt="5000"/>
          </a:blip>
          <a:srcRect b="0" l="0" r="0" t="0"/>
          <a:stretch/>
        </p:blipFill>
        <p:spPr>
          <a:xfrm flipH="1">
            <a:off x="-3463291" y="56147"/>
            <a:ext cx="8663057" cy="6801853"/>
          </a:xfrm>
          <a:prstGeom prst="rect">
            <a:avLst/>
          </a:prstGeom>
          <a:noFill/>
          <a:ln>
            <a:noFill/>
          </a:ln>
        </p:spPr>
      </p:pic>
      <p:pic>
        <p:nvPicPr>
          <p:cNvPr id="140" name="Google Shape;140;p6"/>
          <p:cNvPicPr preferRelativeResize="0"/>
          <p:nvPr>
            <p:ph idx="1" type="body"/>
          </p:nvPr>
        </p:nvPicPr>
        <p:blipFill rotWithShape="1">
          <a:blip r:embed="rId4">
            <a:alphaModFix/>
          </a:blip>
          <a:srcRect b="0" l="474" r="42453" t="3194"/>
          <a:stretch/>
        </p:blipFill>
        <p:spPr>
          <a:xfrm rot="-5400000">
            <a:off x="5158859" y="-104775"/>
            <a:ext cx="6560582" cy="7067549"/>
          </a:xfrm>
          <a:prstGeom prst="rect">
            <a:avLst/>
          </a:prstGeom>
          <a:noFill/>
          <a:ln>
            <a:noFill/>
          </a:ln>
        </p:spPr>
      </p:pic>
      <p:sp>
        <p:nvSpPr>
          <p:cNvPr id="141" name="Google Shape;141;p6"/>
          <p:cNvSpPr txBox="1"/>
          <p:nvPr>
            <p:ph type="title"/>
          </p:nvPr>
        </p:nvSpPr>
        <p:spPr>
          <a:xfrm>
            <a:off x="416299" y="2627605"/>
            <a:ext cx="4245348" cy="17023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Open Sans"/>
              <a:buNone/>
            </a:pPr>
            <a:r>
              <a:rPr lang="en-US"/>
              <a:t>Houston, we have a problem!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earth" id="147" name="Google Shape;147;p7"/>
          <p:cNvPicPr preferRelativeResize="0"/>
          <p:nvPr>
            <p:ph idx="1" type="body"/>
          </p:nvPr>
        </p:nvPicPr>
        <p:blipFill rotWithShape="1">
          <a:blip r:embed="rId3">
            <a:alphaModFix/>
          </a:blip>
          <a:srcRect b="9220" l="0" r="0" t="17598"/>
          <a:stretch/>
        </p:blipFill>
        <p:spPr>
          <a:xfrm>
            <a:off x="2058250" y="2228749"/>
            <a:ext cx="8392035" cy="4629251"/>
          </a:xfrm>
          <a:prstGeom prst="rect">
            <a:avLst/>
          </a:prstGeom>
          <a:noFill/>
          <a:ln>
            <a:noFill/>
          </a:ln>
        </p:spPr>
      </p:pic>
      <p:sp>
        <p:nvSpPr>
          <p:cNvPr id="148" name="Google Shape;148;p7"/>
          <p:cNvSpPr/>
          <p:nvPr/>
        </p:nvSpPr>
        <p:spPr>
          <a:xfrm>
            <a:off x="0" y="-19050"/>
            <a:ext cx="12192000" cy="1943100"/>
          </a:xfrm>
          <a:prstGeom prst="rect">
            <a:avLst/>
          </a:prstGeom>
          <a:solidFill>
            <a:schemeClr val="dk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Open Sans"/>
                <a:ea typeface="Open Sans"/>
                <a:cs typeface="Open Sans"/>
                <a:sym typeface="Open Sans"/>
              </a:rPr>
              <a:t>Apparent Polar Wander</a:t>
            </a:r>
            <a:endParaRPr b="1" sz="54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p:nvPr/>
        </p:nvSpPr>
        <p:spPr>
          <a:xfrm>
            <a:off x="0" y="0"/>
            <a:ext cx="5016500" cy="6858000"/>
          </a:xfrm>
          <a:prstGeom prst="rect">
            <a:avLst/>
          </a:prstGeom>
          <a:solidFill>
            <a:srgbClr val="333F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chemeClr val="lt1"/>
                </a:solidFill>
                <a:latin typeface="Open Sans"/>
                <a:ea typeface="Open Sans"/>
                <a:cs typeface="Open Sans"/>
                <a:sym typeface="Open Sans"/>
              </a:rPr>
              <a:t>Palaeomagentic Reference Frame</a:t>
            </a:r>
            <a:endParaRPr b="1" sz="4400">
              <a:solidFill>
                <a:schemeClr val="lt1"/>
              </a:solidFill>
              <a:latin typeface="Open Sans"/>
              <a:ea typeface="Open Sans"/>
              <a:cs typeface="Open Sans"/>
              <a:sym typeface="Open Sans"/>
            </a:endParaRPr>
          </a:p>
        </p:txBody>
      </p:sp>
      <p:pic>
        <p:nvPicPr>
          <p:cNvPr descr="Using orange peel to deter pests for good | Homes &amp; Gardens" id="154" name="Google Shape;154;p8"/>
          <p:cNvPicPr preferRelativeResize="0"/>
          <p:nvPr/>
        </p:nvPicPr>
        <p:blipFill rotWithShape="1">
          <a:blip r:embed="rId3">
            <a:alphaModFix/>
          </a:blip>
          <a:srcRect b="0" l="6866" r="3027" t="0"/>
          <a:stretch/>
        </p:blipFill>
        <p:spPr>
          <a:xfrm>
            <a:off x="5468874" y="1523975"/>
            <a:ext cx="6251024" cy="390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2024-05-15T15:36:18Z</dcterms:created>
  <dc:creator>Dowding, Elizabeth</dc:creator>
</cp:coreProperties>
</file>